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1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3" r:id="rId1"/>
    <p:sldMasterId id="2147483705" r:id="rId2"/>
    <p:sldMasterId id="2147483707" r:id="rId3"/>
  </p:sldMasterIdLst>
  <p:notesMasterIdLst>
    <p:notesMasterId r:id="rId86"/>
  </p:notesMasterIdLst>
  <p:sldIdLst>
    <p:sldId id="256" r:id="rId4"/>
    <p:sldId id="260" r:id="rId5"/>
    <p:sldId id="271" r:id="rId6"/>
    <p:sldId id="261" r:id="rId7"/>
    <p:sldId id="262" r:id="rId8"/>
    <p:sldId id="294" r:id="rId9"/>
    <p:sldId id="257" r:id="rId10"/>
    <p:sldId id="258" r:id="rId11"/>
    <p:sldId id="259" r:id="rId12"/>
    <p:sldId id="295" r:id="rId13"/>
    <p:sldId id="296" r:id="rId14"/>
    <p:sldId id="297" r:id="rId15"/>
    <p:sldId id="298" r:id="rId16"/>
    <p:sldId id="299" r:id="rId17"/>
    <p:sldId id="300" r:id="rId18"/>
    <p:sldId id="301" r:id="rId19"/>
    <p:sldId id="302" r:id="rId20"/>
    <p:sldId id="268" r:id="rId21"/>
    <p:sldId id="269" r:id="rId22"/>
    <p:sldId id="303" r:id="rId23"/>
    <p:sldId id="304" r:id="rId24"/>
    <p:sldId id="305" r:id="rId25"/>
    <p:sldId id="264" r:id="rId26"/>
    <p:sldId id="379" r:id="rId27"/>
    <p:sldId id="380" r:id="rId28"/>
    <p:sldId id="263" r:id="rId29"/>
    <p:sldId id="266" r:id="rId30"/>
    <p:sldId id="391" r:id="rId31"/>
    <p:sldId id="306" r:id="rId32"/>
    <p:sldId id="353" r:id="rId33"/>
    <p:sldId id="354" r:id="rId34"/>
    <p:sldId id="396" r:id="rId35"/>
    <p:sldId id="395" r:id="rId36"/>
    <p:sldId id="390" r:id="rId37"/>
    <p:sldId id="392" r:id="rId38"/>
    <p:sldId id="356" r:id="rId39"/>
    <p:sldId id="376" r:id="rId40"/>
    <p:sldId id="358" r:id="rId41"/>
    <p:sldId id="362" r:id="rId42"/>
    <p:sldId id="381" r:id="rId43"/>
    <p:sldId id="382" r:id="rId44"/>
    <p:sldId id="383" r:id="rId45"/>
    <p:sldId id="384" r:id="rId46"/>
    <p:sldId id="385" r:id="rId47"/>
    <p:sldId id="386" r:id="rId48"/>
    <p:sldId id="387" r:id="rId49"/>
    <p:sldId id="388" r:id="rId50"/>
    <p:sldId id="389" r:id="rId51"/>
    <p:sldId id="377" r:id="rId52"/>
    <p:sldId id="265" r:id="rId53"/>
    <p:sldId id="277" r:id="rId54"/>
    <p:sldId id="278" r:id="rId55"/>
    <p:sldId id="279" r:id="rId56"/>
    <p:sldId id="280" r:id="rId57"/>
    <p:sldId id="393" r:id="rId58"/>
    <p:sldId id="394" r:id="rId59"/>
    <p:sldId id="284" r:id="rId60"/>
    <p:sldId id="399" r:id="rId61"/>
    <p:sldId id="398" r:id="rId62"/>
    <p:sldId id="401" r:id="rId63"/>
    <p:sldId id="403" r:id="rId64"/>
    <p:sldId id="404" r:id="rId65"/>
    <p:sldId id="405" r:id="rId66"/>
    <p:sldId id="400" r:id="rId67"/>
    <p:sldId id="282" r:id="rId68"/>
    <p:sldId id="290" r:id="rId69"/>
    <p:sldId id="283" r:id="rId70"/>
    <p:sldId id="285" r:id="rId71"/>
    <p:sldId id="281" r:id="rId72"/>
    <p:sldId id="286" r:id="rId73"/>
    <p:sldId id="287" r:id="rId74"/>
    <p:sldId id="289" r:id="rId75"/>
    <p:sldId id="288" r:id="rId76"/>
    <p:sldId id="407" r:id="rId77"/>
    <p:sldId id="408" r:id="rId78"/>
    <p:sldId id="406" r:id="rId79"/>
    <p:sldId id="273" r:id="rId80"/>
    <p:sldId id="397" r:id="rId81"/>
    <p:sldId id="274" r:id="rId82"/>
    <p:sldId id="275" r:id="rId83"/>
    <p:sldId id="276" r:id="rId84"/>
    <p:sldId id="409"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409AE5-B4AD-4E94-BBF8-97ACC8733D5E}">
          <p14:sldIdLst>
            <p14:sldId id="256"/>
            <p14:sldId id="260"/>
            <p14:sldId id="271"/>
            <p14:sldId id="261"/>
            <p14:sldId id="262"/>
            <p14:sldId id="294"/>
            <p14:sldId id="257"/>
            <p14:sldId id="258"/>
            <p14:sldId id="259"/>
            <p14:sldId id="295"/>
            <p14:sldId id="296"/>
            <p14:sldId id="297"/>
            <p14:sldId id="298"/>
            <p14:sldId id="299"/>
            <p14:sldId id="300"/>
            <p14:sldId id="301"/>
            <p14:sldId id="302"/>
            <p14:sldId id="268"/>
            <p14:sldId id="269"/>
            <p14:sldId id="303"/>
            <p14:sldId id="304"/>
            <p14:sldId id="305"/>
            <p14:sldId id="264"/>
            <p14:sldId id="379"/>
            <p14:sldId id="380"/>
            <p14:sldId id="263"/>
            <p14:sldId id="266"/>
            <p14:sldId id="391"/>
            <p14:sldId id="306"/>
            <p14:sldId id="353"/>
            <p14:sldId id="354"/>
            <p14:sldId id="396"/>
            <p14:sldId id="395"/>
            <p14:sldId id="390"/>
            <p14:sldId id="392"/>
            <p14:sldId id="356"/>
            <p14:sldId id="376"/>
            <p14:sldId id="358"/>
            <p14:sldId id="362"/>
            <p14:sldId id="381"/>
            <p14:sldId id="382"/>
            <p14:sldId id="383"/>
            <p14:sldId id="384"/>
            <p14:sldId id="385"/>
            <p14:sldId id="386"/>
            <p14:sldId id="387"/>
            <p14:sldId id="388"/>
            <p14:sldId id="389"/>
            <p14:sldId id="377"/>
            <p14:sldId id="265"/>
            <p14:sldId id="277"/>
            <p14:sldId id="278"/>
            <p14:sldId id="279"/>
            <p14:sldId id="280"/>
            <p14:sldId id="393"/>
            <p14:sldId id="394"/>
            <p14:sldId id="284"/>
            <p14:sldId id="399"/>
            <p14:sldId id="398"/>
            <p14:sldId id="401"/>
            <p14:sldId id="403"/>
            <p14:sldId id="404"/>
            <p14:sldId id="405"/>
            <p14:sldId id="400"/>
            <p14:sldId id="282"/>
            <p14:sldId id="290"/>
            <p14:sldId id="283"/>
            <p14:sldId id="285"/>
            <p14:sldId id="281"/>
            <p14:sldId id="286"/>
            <p14:sldId id="287"/>
            <p14:sldId id="289"/>
            <p14:sldId id="288"/>
            <p14:sldId id="407"/>
            <p14:sldId id="408"/>
            <p14:sldId id="406"/>
            <p14:sldId id="273"/>
            <p14:sldId id="397"/>
            <p14:sldId id="274"/>
            <p14:sldId id="275"/>
            <p14:sldId id="276"/>
            <p14:sldId id="4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85263" autoAdjust="0"/>
  </p:normalViewPr>
  <p:slideViewPr>
    <p:cSldViewPr snapToGrid="0">
      <p:cViewPr varScale="1">
        <p:scale>
          <a:sx n="97" d="100"/>
          <a:sy n="97"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ableStyles" Target="tableStyle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custT="1"/>
      <dgm:spPr/>
      <dgm:t>
        <a:bodyPr/>
        <a:lstStyle/>
        <a:p>
          <a:r>
            <a:rPr lang="en-US" sz="2000" b="1" dirty="0"/>
            <a:t>OWASP Top 10 is an Awareness Document</a:t>
          </a:r>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802C4ED1-7302-40F6-99AB-1DC82B0FD9AD}">
      <dgm:prSet/>
      <dgm:spPr/>
      <dgm:t>
        <a:bodyPr/>
        <a:lstStyle/>
        <a:p>
          <a:r>
            <a:rPr lang="en-US" b="1"/>
            <a:t>Not a standard…</a:t>
          </a:r>
          <a:endParaRPr lang="en-US" b="1" dirty="0"/>
        </a:p>
      </dgm:t>
    </dgm:pt>
    <dgm:pt modelId="{B8B8997B-6950-4FFC-84BC-5178FD519126}" type="parTrans" cxnId="{16B06E44-0D55-40B5-A945-865181AAB54F}">
      <dgm:prSet/>
      <dgm:spPr/>
      <dgm:t>
        <a:bodyPr/>
        <a:lstStyle/>
        <a:p>
          <a:endParaRPr lang="en-US"/>
        </a:p>
      </dgm:t>
    </dgm:pt>
    <dgm:pt modelId="{B970129A-0BDB-48CF-9D79-22C1507C3732}" type="sibTrans" cxnId="{16B06E44-0D55-40B5-A945-865181AAB54F}">
      <dgm:prSet/>
      <dgm:spPr/>
      <dgm:t>
        <a:bodyPr/>
        <a:lstStyle/>
        <a:p>
          <a:endParaRPr lang="en-US"/>
        </a:p>
      </dgm:t>
    </dgm:pt>
    <dgm:pt modelId="{E0EC5254-445D-4B79-A4F4-A54810435013}">
      <dgm:prSet/>
      <dgm:spPr/>
      <dgm:t>
        <a:bodyPr/>
        <a:lstStyle/>
        <a:p>
          <a:r>
            <a:rPr lang="en-US" b="1" dirty="0"/>
            <a:t>First developed in 2003</a:t>
          </a:r>
        </a:p>
      </dgm:t>
    </dgm:pt>
    <dgm:pt modelId="{CD5CD849-DE3C-487D-8FA8-8D291F127249}" type="parTrans" cxnId="{81131231-D718-471B-8991-1A4736E1892A}">
      <dgm:prSet/>
      <dgm:spPr/>
      <dgm:t>
        <a:bodyPr/>
        <a:lstStyle/>
        <a:p>
          <a:endParaRPr lang="en-US"/>
        </a:p>
      </dgm:t>
    </dgm:pt>
    <dgm:pt modelId="{5731760B-C983-4997-BDC2-F27DB4CCC7B8}" type="sibTrans" cxnId="{81131231-D718-471B-8991-1A4736E1892A}">
      <dgm:prSet/>
      <dgm:spPr/>
      <dgm:t>
        <a:bodyPr/>
        <a:lstStyle/>
        <a:p>
          <a:endParaRPr lang="en-US"/>
        </a:p>
      </dgm:t>
    </dgm:pt>
    <dgm:pt modelId="{5C28BCB3-55F2-4427-84EC-4F5EC3141BCD}">
      <dgm:prSet/>
      <dgm:spPr/>
      <dgm:t>
        <a:bodyPr/>
        <a:lstStyle/>
        <a:p>
          <a:r>
            <a:rPr lang="en-US" b="1" dirty="0"/>
            <a:t>Was probably 3</a:t>
          </a:r>
          <a:r>
            <a:rPr lang="en-US" b="1" baseline="30000" dirty="0"/>
            <a:t>rd</a:t>
          </a:r>
          <a:r>
            <a:rPr lang="en-US" b="1" dirty="0"/>
            <a:t> or 4</a:t>
          </a:r>
          <a:r>
            <a:rPr lang="en-US" b="1" baseline="30000" dirty="0"/>
            <a:t>th</a:t>
          </a:r>
          <a:r>
            <a:rPr lang="en-US" b="1" dirty="0"/>
            <a:t> OWASP project, after </a:t>
          </a:r>
        </a:p>
      </dgm:t>
    </dgm:pt>
    <dgm:pt modelId="{2315004A-04D7-4687-91C3-A600258FD9A1}" type="parTrans" cxnId="{19DB9B71-9550-44C4-9A81-0BF07CCC25C6}">
      <dgm:prSet/>
      <dgm:spPr/>
      <dgm:t>
        <a:bodyPr/>
        <a:lstStyle/>
        <a:p>
          <a:endParaRPr lang="en-US"/>
        </a:p>
      </dgm:t>
    </dgm:pt>
    <dgm:pt modelId="{B82D99EE-0C20-4D79-8F96-10FD6F84517E}" type="sibTrans" cxnId="{19DB9B71-9550-44C4-9A81-0BF07CCC25C6}">
      <dgm:prSet/>
      <dgm:spPr/>
      <dgm:t>
        <a:bodyPr/>
        <a:lstStyle/>
        <a:p>
          <a:endParaRPr lang="en-US"/>
        </a:p>
      </dgm:t>
    </dgm:pt>
    <dgm:pt modelId="{A53F1386-0D34-4EBA-9B2E-ABF75D522638}">
      <dgm:prSet/>
      <dgm:spPr/>
      <dgm:t>
        <a:bodyPr/>
        <a:lstStyle/>
        <a:p>
          <a:r>
            <a:rPr lang="en-US" b="1" dirty="0"/>
            <a:t>Developers Guide</a:t>
          </a:r>
        </a:p>
      </dgm:t>
    </dgm:pt>
    <dgm:pt modelId="{68C787C2-CC90-4789-B758-2276A7D938C4}" type="parTrans" cxnId="{2D48F36A-ADFF-49A2-BC70-53E84F784725}">
      <dgm:prSet/>
      <dgm:spPr/>
      <dgm:t>
        <a:bodyPr/>
        <a:lstStyle/>
        <a:p>
          <a:endParaRPr lang="en-US"/>
        </a:p>
      </dgm:t>
    </dgm:pt>
    <dgm:pt modelId="{EACF2FB7-3493-4ACD-9580-F4EE91DB5F8E}" type="sibTrans" cxnId="{2D48F36A-ADFF-49A2-BC70-53E84F784725}">
      <dgm:prSet/>
      <dgm:spPr/>
      <dgm:t>
        <a:bodyPr/>
        <a:lstStyle/>
        <a:p>
          <a:endParaRPr lang="en-US"/>
        </a:p>
      </dgm:t>
    </dgm:pt>
    <dgm:pt modelId="{9A6C3F24-B0D0-41C8-B40D-83A160F84AF9}">
      <dgm:prSet/>
      <dgm:spPr/>
      <dgm:t>
        <a:bodyPr/>
        <a:lstStyle/>
        <a:p>
          <a:r>
            <a:rPr lang="en-US" b="1" dirty="0" err="1"/>
            <a:t>WebGoat</a:t>
          </a:r>
          <a:endParaRPr lang="en-US" b="1" dirty="0"/>
        </a:p>
      </dgm:t>
    </dgm:pt>
    <dgm:pt modelId="{BE2D4E7A-DDB3-410F-ABB8-A5C4561E94E9}" type="parTrans" cxnId="{5BCBB8E2-9530-4950-828E-0284B0C1783C}">
      <dgm:prSet/>
      <dgm:spPr/>
      <dgm:t>
        <a:bodyPr/>
        <a:lstStyle/>
        <a:p>
          <a:endParaRPr lang="en-US"/>
        </a:p>
      </dgm:t>
    </dgm:pt>
    <dgm:pt modelId="{96525B4F-53AC-43F6-92EF-239EBCC39665}" type="sibTrans" cxnId="{5BCBB8E2-9530-4950-828E-0284B0C1783C}">
      <dgm:prSet/>
      <dgm:spPr/>
      <dgm:t>
        <a:bodyPr/>
        <a:lstStyle/>
        <a:p>
          <a:endParaRPr lang="en-US"/>
        </a:p>
      </dgm:t>
    </dgm:pt>
    <dgm:pt modelId="{B8B0B6F5-EF96-4F9D-AFC9-91284CE10874}">
      <dgm:prSet/>
      <dgm:spPr/>
      <dgm:t>
        <a:bodyPr/>
        <a:lstStyle/>
        <a:p>
          <a:r>
            <a:rPr lang="en-US" b="1" dirty="0" err="1"/>
            <a:t>WebScarab</a:t>
          </a:r>
          <a:r>
            <a:rPr lang="en-US" b="1" dirty="0"/>
            <a:t> ??</a:t>
          </a:r>
        </a:p>
      </dgm:t>
    </dgm:pt>
    <dgm:pt modelId="{4FD83049-53BC-43D0-959B-1CC9E62D94F1}" type="parTrans" cxnId="{C285D4B9-41D4-48FA-87BD-87A83DE317DF}">
      <dgm:prSet/>
      <dgm:spPr/>
      <dgm:t>
        <a:bodyPr/>
        <a:lstStyle/>
        <a:p>
          <a:endParaRPr lang="en-US"/>
        </a:p>
      </dgm:t>
    </dgm:pt>
    <dgm:pt modelId="{C3FADEC9-55F1-4B1C-87A4-806087C82A39}" type="sibTrans" cxnId="{C285D4B9-41D4-48FA-87BD-87A83DE317DF}">
      <dgm:prSet/>
      <dgm:spPr/>
      <dgm:t>
        <a:bodyPr/>
        <a:lstStyle/>
        <a:p>
          <a:endParaRPr lang="en-US"/>
        </a:p>
      </dgm:t>
    </dgm:pt>
    <dgm:pt modelId="{762DB003-0ADD-45B9-96BA-B6E2664B38E1}">
      <dgm:prSet/>
      <dgm:spPr/>
      <dgm:t>
        <a:bodyPr/>
        <a:lstStyle/>
        <a:p>
          <a:r>
            <a:rPr lang="en-US" b="1" dirty="0"/>
            <a:t>Released</a:t>
          </a:r>
        </a:p>
      </dgm:t>
    </dgm:pt>
    <dgm:pt modelId="{622C5B39-1479-4640-847A-3709D1AFCB13}" type="parTrans" cxnId="{BEA9E890-0747-47FC-B2E6-A4E93C92148A}">
      <dgm:prSet/>
      <dgm:spPr/>
      <dgm:t>
        <a:bodyPr/>
        <a:lstStyle/>
        <a:p>
          <a:endParaRPr lang="en-US"/>
        </a:p>
      </dgm:t>
    </dgm:pt>
    <dgm:pt modelId="{E468CBD3-FDCA-4EB6-B02E-884AFB0231BB}" type="sibTrans" cxnId="{BEA9E890-0747-47FC-B2E6-A4E93C92148A}">
      <dgm:prSet/>
      <dgm:spPr/>
      <dgm:t>
        <a:bodyPr/>
        <a:lstStyle/>
        <a:p>
          <a:endParaRPr lang="en-US"/>
        </a:p>
      </dgm:t>
    </dgm:pt>
    <dgm:pt modelId="{0B5BD6A1-429B-41DD-B985-79AA9316715E}">
      <dgm:prSet/>
      <dgm:spPr/>
      <dgm:t>
        <a:bodyPr/>
        <a:lstStyle/>
        <a:p>
          <a:r>
            <a:rPr lang="en-US" b="1" dirty="0"/>
            <a:t>2003, 2004, 2007, 2010, 2013, 2017</a:t>
          </a:r>
        </a:p>
      </dgm:t>
    </dgm:pt>
    <dgm:pt modelId="{FB8EDD8F-15D0-458B-94B3-05C58D997EAB}" type="parTrans" cxnId="{0F6D3E71-7D64-4AC4-A904-BA421E63310E}">
      <dgm:prSet/>
      <dgm:spPr/>
      <dgm:t>
        <a:bodyPr/>
        <a:lstStyle/>
        <a:p>
          <a:endParaRPr lang="en-US"/>
        </a:p>
      </dgm:t>
    </dgm:pt>
    <dgm:pt modelId="{F072909F-7C96-47DA-92DC-91FAF3DE73DF}" type="sibTrans" cxnId="{0F6D3E71-7D64-4AC4-A904-BA421E63310E}">
      <dgm:prSet/>
      <dgm:spPr/>
      <dgm:t>
        <a:bodyPr/>
        <a:lstStyle/>
        <a:p>
          <a:endParaRPr lang="en-US"/>
        </a:p>
      </dgm:t>
    </dgm:pt>
    <dgm:pt modelId="{9CD7385B-C819-4000-96A3-B26CE6417179}" type="pres">
      <dgm:prSet presAssocID="{4D770AC2-7F77-4CBE-AC66-DCB51983D4F8}" presName="linear" presStyleCnt="0">
        <dgm:presLayoutVars>
          <dgm:dir/>
          <dgm:animLvl val="lvl"/>
          <dgm:resizeHandles val="exact"/>
        </dgm:presLayoutVars>
      </dgm:prSet>
      <dgm:spPr/>
    </dgm:pt>
    <dgm:pt modelId="{EFDF76DC-FCD9-4393-982B-BC9E6E2C4928}" type="pres">
      <dgm:prSet presAssocID="{921CAA07-372A-442C-8EEB-4D78DFC065FD}" presName="parentLin" presStyleCnt="0"/>
      <dgm:spPr/>
    </dgm:pt>
    <dgm:pt modelId="{7AFB2E35-15E8-4828-8771-2FD506670641}" type="pres">
      <dgm:prSet presAssocID="{921CAA07-372A-442C-8EEB-4D78DFC065FD}" presName="parentLeftMargin" presStyleLbl="node1" presStyleIdx="0" presStyleCnt="3"/>
      <dgm:spPr/>
    </dgm:pt>
    <dgm:pt modelId="{81A8D53A-045C-48B3-8F34-733007B211D3}" type="pres">
      <dgm:prSet presAssocID="{921CAA07-372A-442C-8EEB-4D78DFC065FD}" presName="parentText" presStyleLbl="node1" presStyleIdx="0" presStyleCnt="3">
        <dgm:presLayoutVars>
          <dgm:chMax val="0"/>
          <dgm:bulletEnabled val="1"/>
        </dgm:presLayoutVars>
      </dgm:prSet>
      <dgm:spPr/>
    </dgm:pt>
    <dgm:pt modelId="{1537CA45-9F49-4708-9891-64C4DAACA661}" type="pres">
      <dgm:prSet presAssocID="{921CAA07-372A-442C-8EEB-4D78DFC065FD}" presName="negativeSpace" presStyleCnt="0"/>
      <dgm:spPr/>
    </dgm:pt>
    <dgm:pt modelId="{64F40EA1-93B0-41A9-AB58-A512C231CA02}" type="pres">
      <dgm:prSet presAssocID="{921CAA07-372A-442C-8EEB-4D78DFC065FD}" presName="childText" presStyleLbl="conFgAcc1" presStyleIdx="0" presStyleCnt="3" custLinFactNeighborY="-2453">
        <dgm:presLayoutVars>
          <dgm:bulletEnabled val="1"/>
        </dgm:presLayoutVars>
      </dgm:prSet>
      <dgm:spPr/>
    </dgm:pt>
    <dgm:pt modelId="{3EBB101F-08AB-402B-B78A-27E5B8D17D36}" type="pres">
      <dgm:prSet presAssocID="{85866F3E-B42B-47FE-8498-795891432F28}" presName="spaceBetweenRectangles" presStyleCnt="0"/>
      <dgm:spPr/>
    </dgm:pt>
    <dgm:pt modelId="{5A04A801-5937-4558-A7D2-3A92090B8721}" type="pres">
      <dgm:prSet presAssocID="{E0EC5254-445D-4B79-A4F4-A54810435013}" presName="parentLin" presStyleCnt="0"/>
      <dgm:spPr/>
    </dgm:pt>
    <dgm:pt modelId="{CA0B464F-8165-4DFD-93BE-C702F19797FB}" type="pres">
      <dgm:prSet presAssocID="{E0EC5254-445D-4B79-A4F4-A54810435013}" presName="parentLeftMargin" presStyleLbl="node1" presStyleIdx="0" presStyleCnt="3"/>
      <dgm:spPr/>
    </dgm:pt>
    <dgm:pt modelId="{B6887C57-46A0-451B-BFD6-8ACE55A502F8}" type="pres">
      <dgm:prSet presAssocID="{E0EC5254-445D-4B79-A4F4-A54810435013}" presName="parentText" presStyleLbl="node1" presStyleIdx="1" presStyleCnt="3">
        <dgm:presLayoutVars>
          <dgm:chMax val="0"/>
          <dgm:bulletEnabled val="1"/>
        </dgm:presLayoutVars>
      </dgm:prSet>
      <dgm:spPr/>
    </dgm:pt>
    <dgm:pt modelId="{3E04F5FB-AFAC-4059-95ED-F7E1874EF46E}" type="pres">
      <dgm:prSet presAssocID="{E0EC5254-445D-4B79-A4F4-A54810435013}" presName="negativeSpace" presStyleCnt="0"/>
      <dgm:spPr/>
    </dgm:pt>
    <dgm:pt modelId="{DFB1C33B-994B-4210-916D-3A2DB42D70DD}" type="pres">
      <dgm:prSet presAssocID="{E0EC5254-445D-4B79-A4F4-A54810435013}" presName="childText" presStyleLbl="conFgAcc1" presStyleIdx="1" presStyleCnt="3">
        <dgm:presLayoutVars>
          <dgm:bulletEnabled val="1"/>
        </dgm:presLayoutVars>
      </dgm:prSet>
      <dgm:spPr/>
    </dgm:pt>
    <dgm:pt modelId="{EBAF6301-BCCE-4C9D-8146-7900FCB27E3E}" type="pres">
      <dgm:prSet presAssocID="{5731760B-C983-4997-BDC2-F27DB4CCC7B8}" presName="spaceBetweenRectangles" presStyleCnt="0"/>
      <dgm:spPr/>
    </dgm:pt>
    <dgm:pt modelId="{759BDE3F-841A-4BFC-A13A-2742DD1BEAE8}" type="pres">
      <dgm:prSet presAssocID="{762DB003-0ADD-45B9-96BA-B6E2664B38E1}" presName="parentLin" presStyleCnt="0"/>
      <dgm:spPr/>
    </dgm:pt>
    <dgm:pt modelId="{198B96DB-91D1-4477-B62F-8B094902D9B4}" type="pres">
      <dgm:prSet presAssocID="{762DB003-0ADD-45B9-96BA-B6E2664B38E1}" presName="parentLeftMargin" presStyleLbl="node1" presStyleIdx="1" presStyleCnt="3"/>
      <dgm:spPr/>
    </dgm:pt>
    <dgm:pt modelId="{158A30F4-C910-4DC9-B6F5-2F8F042B15B8}" type="pres">
      <dgm:prSet presAssocID="{762DB003-0ADD-45B9-96BA-B6E2664B38E1}" presName="parentText" presStyleLbl="node1" presStyleIdx="2" presStyleCnt="3">
        <dgm:presLayoutVars>
          <dgm:chMax val="0"/>
          <dgm:bulletEnabled val="1"/>
        </dgm:presLayoutVars>
      </dgm:prSet>
      <dgm:spPr/>
    </dgm:pt>
    <dgm:pt modelId="{F2BB4253-A941-4B4A-A83D-719FE1B2B960}" type="pres">
      <dgm:prSet presAssocID="{762DB003-0ADD-45B9-96BA-B6E2664B38E1}" presName="negativeSpace" presStyleCnt="0"/>
      <dgm:spPr/>
    </dgm:pt>
    <dgm:pt modelId="{0BD18129-FFD6-4518-AE83-A9B08FA7459D}" type="pres">
      <dgm:prSet presAssocID="{762DB003-0ADD-45B9-96BA-B6E2664B38E1}" presName="childText" presStyleLbl="conFgAcc1" presStyleIdx="2" presStyleCnt="3" custLinFactNeighborX="-185" custLinFactNeighborY="-10406">
        <dgm:presLayoutVars>
          <dgm:bulletEnabled val="1"/>
        </dgm:presLayoutVars>
      </dgm:prSet>
      <dgm:spPr/>
    </dgm:pt>
  </dgm:ptLst>
  <dgm:cxnLst>
    <dgm:cxn modelId="{E0DE412D-7D60-44C7-A58A-449BD33A25A5}" type="presOf" srcId="{5C28BCB3-55F2-4427-84EC-4F5EC3141BCD}" destId="{DFB1C33B-994B-4210-916D-3A2DB42D70DD}" srcOrd="0" destOrd="0" presId="urn:microsoft.com/office/officeart/2005/8/layout/list1"/>
    <dgm:cxn modelId="{81131231-D718-471B-8991-1A4736E1892A}" srcId="{4D770AC2-7F77-4CBE-AC66-DCB51983D4F8}" destId="{E0EC5254-445D-4B79-A4F4-A54810435013}" srcOrd="1" destOrd="0" parTransId="{CD5CD849-DE3C-487D-8FA8-8D291F127249}" sibTransId="{5731760B-C983-4997-BDC2-F27DB4CCC7B8}"/>
    <dgm:cxn modelId="{3D796D5D-1E56-40A3-B00D-3A58DA47A530}" type="presOf" srcId="{A53F1386-0D34-4EBA-9B2E-ABF75D522638}" destId="{DFB1C33B-994B-4210-916D-3A2DB42D70DD}" srcOrd="0" destOrd="1" presId="urn:microsoft.com/office/officeart/2005/8/layout/list1"/>
    <dgm:cxn modelId="{45DB645E-1192-4676-B764-E3CEAA0E9C88}" type="presOf" srcId="{921CAA07-372A-442C-8EEB-4D78DFC065FD}" destId="{7AFB2E35-15E8-4828-8771-2FD506670641}" srcOrd="0" destOrd="0" presId="urn:microsoft.com/office/officeart/2005/8/layout/list1"/>
    <dgm:cxn modelId="{47A8C55F-2748-4ECD-A0A7-99DD7380CB8C}" type="presOf" srcId="{E0EC5254-445D-4B79-A4F4-A54810435013}" destId="{B6887C57-46A0-451B-BFD6-8ACE55A502F8}" srcOrd="1" destOrd="0" presId="urn:microsoft.com/office/officeart/2005/8/layout/list1"/>
    <dgm:cxn modelId="{16B06E44-0D55-40B5-A945-865181AAB54F}" srcId="{921CAA07-372A-442C-8EEB-4D78DFC065FD}" destId="{802C4ED1-7302-40F6-99AB-1DC82B0FD9AD}" srcOrd="0" destOrd="0" parTransId="{B8B8997B-6950-4FFC-84BC-5178FD519126}" sibTransId="{B970129A-0BDB-48CF-9D79-22C1507C3732}"/>
    <dgm:cxn modelId="{2D48F36A-ADFF-49A2-BC70-53E84F784725}" srcId="{5C28BCB3-55F2-4427-84EC-4F5EC3141BCD}" destId="{A53F1386-0D34-4EBA-9B2E-ABF75D522638}" srcOrd="0" destOrd="0" parTransId="{68C787C2-CC90-4789-B758-2276A7D938C4}" sibTransId="{EACF2FB7-3493-4ACD-9580-F4EE91DB5F8E}"/>
    <dgm:cxn modelId="{81D81D4C-AA53-466F-B1DE-166385225D21}" type="presOf" srcId="{762DB003-0ADD-45B9-96BA-B6E2664B38E1}" destId="{198B96DB-91D1-4477-B62F-8B094902D9B4}" srcOrd="0" destOrd="0" presId="urn:microsoft.com/office/officeart/2005/8/layout/list1"/>
    <dgm:cxn modelId="{0F6D3E71-7D64-4AC4-A904-BA421E63310E}" srcId="{762DB003-0ADD-45B9-96BA-B6E2664B38E1}" destId="{0B5BD6A1-429B-41DD-B985-79AA9316715E}" srcOrd="0" destOrd="0" parTransId="{FB8EDD8F-15D0-458B-94B3-05C58D997EAB}" sibTransId="{F072909F-7C96-47DA-92DC-91FAF3DE73DF}"/>
    <dgm:cxn modelId="{19DB9B71-9550-44C4-9A81-0BF07CCC25C6}" srcId="{E0EC5254-445D-4B79-A4F4-A54810435013}" destId="{5C28BCB3-55F2-4427-84EC-4F5EC3141BCD}" srcOrd="0" destOrd="0" parTransId="{2315004A-04D7-4687-91C3-A600258FD9A1}" sibTransId="{B82D99EE-0C20-4D79-8F96-10FD6F84517E}"/>
    <dgm:cxn modelId="{2673A973-C9BC-4500-873D-21DAE27E9340}" type="presOf" srcId="{E0EC5254-445D-4B79-A4F4-A54810435013}" destId="{CA0B464F-8165-4DFD-93BE-C702F19797FB}" srcOrd="0" destOrd="0" presId="urn:microsoft.com/office/officeart/2005/8/layout/list1"/>
    <dgm:cxn modelId="{733DA676-15B6-4EEA-904B-02540DAFFC20}" type="presOf" srcId="{762DB003-0ADD-45B9-96BA-B6E2664B38E1}" destId="{158A30F4-C910-4DC9-B6F5-2F8F042B15B8}" srcOrd="1" destOrd="0" presId="urn:microsoft.com/office/officeart/2005/8/layout/list1"/>
    <dgm:cxn modelId="{0E7E0B85-9F76-4FBC-A3A5-0D941BE08D73}" type="presOf" srcId="{B8B0B6F5-EF96-4F9D-AFC9-91284CE10874}" destId="{DFB1C33B-994B-4210-916D-3A2DB42D70DD}" srcOrd="0" destOrd="3" presId="urn:microsoft.com/office/officeart/2005/8/layout/list1"/>
    <dgm:cxn modelId="{BEA9E890-0747-47FC-B2E6-A4E93C92148A}" srcId="{4D770AC2-7F77-4CBE-AC66-DCB51983D4F8}" destId="{762DB003-0ADD-45B9-96BA-B6E2664B38E1}" srcOrd="2" destOrd="0" parTransId="{622C5B39-1479-4640-847A-3709D1AFCB13}" sibTransId="{E468CBD3-FDCA-4EB6-B02E-884AFB0231BB}"/>
    <dgm:cxn modelId="{CCFC8796-12E3-4FCB-A02A-8E0BBE91983D}" type="presOf" srcId="{4D770AC2-7F77-4CBE-AC66-DCB51983D4F8}" destId="{9CD7385B-C819-4000-96A3-B26CE6417179}" srcOrd="0" destOrd="0" presId="urn:microsoft.com/office/officeart/2005/8/layout/list1"/>
    <dgm:cxn modelId="{C285D4B9-41D4-48FA-87BD-87A83DE317DF}" srcId="{5C28BCB3-55F2-4427-84EC-4F5EC3141BCD}" destId="{B8B0B6F5-EF96-4F9D-AFC9-91284CE10874}" srcOrd="2" destOrd="0" parTransId="{4FD83049-53BC-43D0-959B-1CC9E62D94F1}" sibTransId="{C3FADEC9-55F1-4B1C-87A4-806087C82A39}"/>
    <dgm:cxn modelId="{E5A585BC-1C96-4FE8-865E-07605AADCDCC}" type="presOf" srcId="{921CAA07-372A-442C-8EEB-4D78DFC065FD}" destId="{81A8D53A-045C-48B3-8F34-733007B211D3}" srcOrd="1" destOrd="0" presId="urn:microsoft.com/office/officeart/2005/8/layout/list1"/>
    <dgm:cxn modelId="{639AD4C3-26E3-4EE2-80F9-4A6572C32840}" type="presOf" srcId="{0B5BD6A1-429B-41DD-B985-79AA9316715E}" destId="{0BD18129-FFD6-4518-AE83-A9B08FA7459D}" srcOrd="0" destOrd="0" presId="urn:microsoft.com/office/officeart/2005/8/layout/list1"/>
    <dgm:cxn modelId="{2BEFDBD1-F1A5-41A3-9974-C858AAEBBDB6}" type="presOf" srcId="{9A6C3F24-B0D0-41C8-B40D-83A160F84AF9}" destId="{DFB1C33B-994B-4210-916D-3A2DB42D70DD}" srcOrd="0" destOrd="2" presId="urn:microsoft.com/office/officeart/2005/8/layout/list1"/>
    <dgm:cxn modelId="{5BCBB8E2-9530-4950-828E-0284B0C1783C}" srcId="{5C28BCB3-55F2-4427-84EC-4F5EC3141BCD}" destId="{9A6C3F24-B0D0-41C8-B40D-83A160F84AF9}" srcOrd="1" destOrd="0" parTransId="{BE2D4E7A-DDB3-410F-ABB8-A5C4561E94E9}" sibTransId="{96525B4F-53AC-43F6-92EF-239EBCC39665}"/>
    <dgm:cxn modelId="{0B6273E8-7B13-481C-88E4-691121E35E7A}" type="presOf" srcId="{802C4ED1-7302-40F6-99AB-1DC82B0FD9AD}" destId="{64F40EA1-93B0-41A9-AB58-A512C231CA02}" srcOrd="0" destOrd="0" presId="urn:microsoft.com/office/officeart/2005/8/layout/list1"/>
    <dgm:cxn modelId="{B48A86E8-6D07-4C11-BA71-3955EEE600EE}" srcId="{4D770AC2-7F77-4CBE-AC66-DCB51983D4F8}" destId="{921CAA07-372A-442C-8EEB-4D78DFC065FD}" srcOrd="0" destOrd="0" parTransId="{94D3654C-CA11-4932-88FC-5BFC5FEAF4AF}" sibTransId="{85866F3E-B42B-47FE-8498-795891432F28}"/>
    <dgm:cxn modelId="{C224FBFD-CFFB-4F94-B6FA-5E8C7B0A15C0}" type="presParOf" srcId="{9CD7385B-C819-4000-96A3-B26CE6417179}" destId="{EFDF76DC-FCD9-4393-982B-BC9E6E2C4928}" srcOrd="0" destOrd="0" presId="urn:microsoft.com/office/officeart/2005/8/layout/list1"/>
    <dgm:cxn modelId="{4452AC0B-3BA9-45CE-B052-7AC8272DCF38}" type="presParOf" srcId="{EFDF76DC-FCD9-4393-982B-BC9E6E2C4928}" destId="{7AFB2E35-15E8-4828-8771-2FD506670641}" srcOrd="0" destOrd="0" presId="urn:microsoft.com/office/officeart/2005/8/layout/list1"/>
    <dgm:cxn modelId="{AC638BCB-6A25-43E3-863D-B80B3BB9E803}" type="presParOf" srcId="{EFDF76DC-FCD9-4393-982B-BC9E6E2C4928}" destId="{81A8D53A-045C-48B3-8F34-733007B211D3}" srcOrd="1" destOrd="0" presId="urn:microsoft.com/office/officeart/2005/8/layout/list1"/>
    <dgm:cxn modelId="{E81C5F60-E83D-4040-8161-668B4551E8BA}" type="presParOf" srcId="{9CD7385B-C819-4000-96A3-B26CE6417179}" destId="{1537CA45-9F49-4708-9891-64C4DAACA661}" srcOrd="1" destOrd="0" presId="urn:microsoft.com/office/officeart/2005/8/layout/list1"/>
    <dgm:cxn modelId="{D6CB49DC-14C5-47EC-ACA5-1F3C5B93F7F9}" type="presParOf" srcId="{9CD7385B-C819-4000-96A3-B26CE6417179}" destId="{64F40EA1-93B0-41A9-AB58-A512C231CA02}" srcOrd="2" destOrd="0" presId="urn:microsoft.com/office/officeart/2005/8/layout/list1"/>
    <dgm:cxn modelId="{83DD4DBB-2A7A-4545-86D1-9A3FA7B8689D}" type="presParOf" srcId="{9CD7385B-C819-4000-96A3-B26CE6417179}" destId="{3EBB101F-08AB-402B-B78A-27E5B8D17D36}" srcOrd="3" destOrd="0" presId="urn:microsoft.com/office/officeart/2005/8/layout/list1"/>
    <dgm:cxn modelId="{F2BED181-64FE-47CB-9848-41CC2AE39B63}" type="presParOf" srcId="{9CD7385B-C819-4000-96A3-B26CE6417179}" destId="{5A04A801-5937-4558-A7D2-3A92090B8721}" srcOrd="4" destOrd="0" presId="urn:microsoft.com/office/officeart/2005/8/layout/list1"/>
    <dgm:cxn modelId="{C11751C3-968F-468A-8778-D67C8A935DAD}" type="presParOf" srcId="{5A04A801-5937-4558-A7D2-3A92090B8721}" destId="{CA0B464F-8165-4DFD-93BE-C702F19797FB}" srcOrd="0" destOrd="0" presId="urn:microsoft.com/office/officeart/2005/8/layout/list1"/>
    <dgm:cxn modelId="{4BD4EB00-C8CC-4BBD-B3EE-25F30E1D615E}" type="presParOf" srcId="{5A04A801-5937-4558-A7D2-3A92090B8721}" destId="{B6887C57-46A0-451B-BFD6-8ACE55A502F8}" srcOrd="1" destOrd="0" presId="urn:microsoft.com/office/officeart/2005/8/layout/list1"/>
    <dgm:cxn modelId="{E1996FA8-687F-4AAD-B2E0-CAA0C9F13C7B}" type="presParOf" srcId="{9CD7385B-C819-4000-96A3-B26CE6417179}" destId="{3E04F5FB-AFAC-4059-95ED-F7E1874EF46E}" srcOrd="5" destOrd="0" presId="urn:microsoft.com/office/officeart/2005/8/layout/list1"/>
    <dgm:cxn modelId="{8A6F6E2F-A8F9-41C3-B181-B1C6C6DFB0EB}" type="presParOf" srcId="{9CD7385B-C819-4000-96A3-B26CE6417179}" destId="{DFB1C33B-994B-4210-916D-3A2DB42D70DD}" srcOrd="6" destOrd="0" presId="urn:microsoft.com/office/officeart/2005/8/layout/list1"/>
    <dgm:cxn modelId="{00CE8E3A-19EA-4277-852A-4F1ED8BBAE50}" type="presParOf" srcId="{9CD7385B-C819-4000-96A3-B26CE6417179}" destId="{EBAF6301-BCCE-4C9D-8146-7900FCB27E3E}" srcOrd="7" destOrd="0" presId="urn:microsoft.com/office/officeart/2005/8/layout/list1"/>
    <dgm:cxn modelId="{43BCEFA6-8FF3-4DC5-BD6D-B5BF7F10B6B0}" type="presParOf" srcId="{9CD7385B-C819-4000-96A3-B26CE6417179}" destId="{759BDE3F-841A-4BFC-A13A-2742DD1BEAE8}" srcOrd="8" destOrd="0" presId="urn:microsoft.com/office/officeart/2005/8/layout/list1"/>
    <dgm:cxn modelId="{DF01F262-BA99-4126-B0DB-1A5415AEF0E5}" type="presParOf" srcId="{759BDE3F-841A-4BFC-A13A-2742DD1BEAE8}" destId="{198B96DB-91D1-4477-B62F-8B094902D9B4}" srcOrd="0" destOrd="0" presId="urn:microsoft.com/office/officeart/2005/8/layout/list1"/>
    <dgm:cxn modelId="{4E25096F-F757-4DBF-A2D7-0FD97A9849E7}" type="presParOf" srcId="{759BDE3F-841A-4BFC-A13A-2742DD1BEAE8}" destId="{158A30F4-C910-4DC9-B6F5-2F8F042B15B8}" srcOrd="1" destOrd="0" presId="urn:microsoft.com/office/officeart/2005/8/layout/list1"/>
    <dgm:cxn modelId="{FAC364CA-714C-40B0-AF7A-942147F33C53}" type="presParOf" srcId="{9CD7385B-C819-4000-96A3-B26CE6417179}" destId="{F2BB4253-A941-4B4A-A83D-719FE1B2B960}" srcOrd="9" destOrd="0" presId="urn:microsoft.com/office/officeart/2005/8/layout/list1"/>
    <dgm:cxn modelId="{04AD2773-273A-41D3-8308-0D82F4DA6BF7}" type="presParOf" srcId="{9CD7385B-C819-4000-96A3-B26CE6417179}" destId="{0BD18129-FFD6-4518-AE83-A9B08FA7459D}"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7281CF-8B67-4D2B-AFDC-72ADEAA7440C}" type="doc">
      <dgm:prSet loTypeId="urn:microsoft.com/office/officeart/2005/8/layout/default#2" loCatId="list" qsTypeId="urn:microsoft.com/office/officeart/2005/8/quickstyle/3d6" qsCatId="3D" csTypeId="urn:microsoft.com/office/officeart/2005/8/colors/colorful4" csCatId="colorful" phldr="1"/>
      <dgm:spPr/>
      <dgm:t>
        <a:bodyPr/>
        <a:lstStyle/>
        <a:p>
          <a:endParaRPr lang="en-US"/>
        </a:p>
      </dgm:t>
    </dgm:pt>
    <dgm:pt modelId="{64169CBD-621B-41AC-8098-190EB836285B}">
      <dgm:prSet phldrT="[Text]" custT="1"/>
      <dgm:spPr/>
      <dgm:t>
        <a:bodyPr/>
        <a:lstStyle/>
        <a:p>
          <a:pPr rtl="0"/>
          <a:r>
            <a:rPr kumimoji="0" lang="en-US" sz="2000" b="1" i="0" u="none" strike="noStrike" cap="none" spc="0" normalizeH="0" baseline="0" noProof="0" dirty="0">
              <a:ln/>
              <a:effectLst/>
              <a:uLnTx/>
              <a:uFillTx/>
              <a:latin typeface="+mn-lt"/>
            </a:rPr>
            <a:t>A1: Injection</a:t>
          </a:r>
          <a:endParaRPr lang="en-US" sz="2000" b="1" dirty="0"/>
        </a:p>
      </dgm:t>
    </dgm:pt>
    <dgm:pt modelId="{C2478B4C-85CC-4B56-8035-A1D085B2572C}" type="parTrans" cxnId="{E8FA1B3E-891C-44F5-8B95-213F7D5CE5C0}">
      <dgm:prSet/>
      <dgm:spPr/>
      <dgm:t>
        <a:bodyPr/>
        <a:lstStyle/>
        <a:p>
          <a:endParaRPr lang="en-US" sz="2000"/>
        </a:p>
      </dgm:t>
    </dgm:pt>
    <dgm:pt modelId="{55DCDCCE-3CAF-428A-ABFC-A8BC8FEF6AA5}" type="sibTrans" cxnId="{E8FA1B3E-891C-44F5-8B95-213F7D5CE5C0}">
      <dgm:prSet/>
      <dgm:spPr/>
      <dgm:t>
        <a:bodyPr/>
        <a:lstStyle/>
        <a:p>
          <a:endParaRPr lang="en-US" sz="2000"/>
        </a:p>
      </dgm:t>
    </dgm:pt>
    <dgm:pt modelId="{231AA091-BC50-4CB1-B212-84DF97C37E43}">
      <dgm:prSet custT="1"/>
      <dgm:spPr/>
      <dgm:t>
        <a:bodyPr/>
        <a:lstStyle/>
        <a:p>
          <a:r>
            <a:rPr lang="en-US" sz="2000" b="1" dirty="0"/>
            <a:t>A10: Insufficient Logging &amp; Monitoring</a:t>
          </a:r>
        </a:p>
      </dgm:t>
    </dgm:pt>
    <dgm:pt modelId="{A9F48C2C-FB58-44F1-8762-0ACF43D4AFFD}" type="sibTrans" cxnId="{395778C8-53B7-4ABA-B003-A8A213D8106E}">
      <dgm:prSet/>
      <dgm:spPr/>
      <dgm:t>
        <a:bodyPr/>
        <a:lstStyle/>
        <a:p>
          <a:endParaRPr lang="en-US" sz="2000"/>
        </a:p>
      </dgm:t>
    </dgm:pt>
    <dgm:pt modelId="{DFD4E4B3-889C-44E4-98F7-CDE5F5A9E369}" type="parTrans" cxnId="{395778C8-53B7-4ABA-B003-A8A213D8106E}">
      <dgm:prSet/>
      <dgm:spPr/>
      <dgm:t>
        <a:bodyPr/>
        <a:lstStyle/>
        <a:p>
          <a:endParaRPr lang="en-US" sz="2000"/>
        </a:p>
      </dgm:t>
    </dgm:pt>
    <dgm:pt modelId="{C1059736-A6E2-4762-8F49-0456CD8B7C69}">
      <dgm:prSet custT="1"/>
      <dgm:spPr/>
      <dgm:t>
        <a:bodyPr/>
        <a:lstStyle/>
        <a:p>
          <a:pPr rtl="0"/>
          <a:r>
            <a:rPr lang="en-US" sz="2000" b="1" dirty="0"/>
            <a:t>A5: Broken Access Control</a:t>
          </a:r>
          <a:endParaRPr kumimoji="0" lang="en-US" sz="2000" b="1" i="0" u="none" strike="noStrike" cap="none" spc="0" normalizeH="0" baseline="0" noProof="0" dirty="0">
            <a:ln/>
            <a:effectLst/>
            <a:uLnTx/>
            <a:uFillTx/>
            <a:latin typeface="+mn-lt"/>
          </a:endParaRPr>
        </a:p>
      </dgm:t>
    </dgm:pt>
    <dgm:pt modelId="{C998CC39-D1D3-43DE-8252-4B94A9279E42}" type="sibTrans" cxnId="{63E0B01F-E6B0-4341-846D-AEB7BCF19307}">
      <dgm:prSet/>
      <dgm:spPr/>
      <dgm:t>
        <a:bodyPr/>
        <a:lstStyle/>
        <a:p>
          <a:endParaRPr lang="en-US" sz="2000"/>
        </a:p>
      </dgm:t>
    </dgm:pt>
    <dgm:pt modelId="{DBCB215F-2702-4FBF-9B10-EE479A00694C}" type="parTrans" cxnId="{63E0B01F-E6B0-4341-846D-AEB7BCF19307}">
      <dgm:prSet/>
      <dgm:spPr/>
      <dgm:t>
        <a:bodyPr/>
        <a:lstStyle/>
        <a:p>
          <a:endParaRPr lang="en-US" sz="2000"/>
        </a:p>
      </dgm:t>
    </dgm:pt>
    <dgm:pt modelId="{7FBC627C-7A5D-4F89-A1E1-F66E815CA8A7}">
      <dgm:prSet custT="1"/>
      <dgm:spPr/>
      <dgm:t>
        <a:bodyPr/>
        <a:lstStyle/>
        <a:p>
          <a:pPr rtl="0"/>
          <a:r>
            <a:rPr kumimoji="0" lang="en-US" sz="2000" b="1" i="0" u="none" strike="noStrike" cap="none" spc="0" normalizeH="0" baseline="0" noProof="0" dirty="0">
              <a:ln/>
              <a:effectLst/>
              <a:uLnTx/>
              <a:uFillTx/>
              <a:latin typeface="+mn-lt"/>
            </a:rPr>
            <a:t>A3: Sensitive Data Exposure</a:t>
          </a:r>
        </a:p>
      </dgm:t>
    </dgm:pt>
    <dgm:pt modelId="{678EE478-5D87-49D0-AC29-0A904E85A9CD}" type="sibTrans" cxnId="{62F5A9D3-EBF9-4BEC-9613-FD255126CCE1}">
      <dgm:prSet/>
      <dgm:spPr/>
      <dgm:t>
        <a:bodyPr/>
        <a:lstStyle/>
        <a:p>
          <a:endParaRPr lang="en-US" sz="2000"/>
        </a:p>
      </dgm:t>
    </dgm:pt>
    <dgm:pt modelId="{C77C0D7A-4688-41D5-A7B6-ECC1745C80BA}" type="parTrans" cxnId="{62F5A9D3-EBF9-4BEC-9613-FD255126CCE1}">
      <dgm:prSet/>
      <dgm:spPr/>
      <dgm:t>
        <a:bodyPr/>
        <a:lstStyle/>
        <a:p>
          <a:endParaRPr lang="en-US" sz="2000"/>
        </a:p>
      </dgm:t>
    </dgm:pt>
    <dgm:pt modelId="{05B6A14E-A58A-427E-80F5-495E20005676}">
      <dgm:prSet custT="1"/>
      <dgm:spPr/>
      <dgm:t>
        <a:bodyPr/>
        <a:lstStyle/>
        <a:p>
          <a:pPr rtl="0"/>
          <a:r>
            <a:rPr kumimoji="0" lang="en-US" sz="2000" b="1" i="0" u="none" strike="noStrike" cap="none" spc="0" normalizeH="0" baseline="0" noProof="0" dirty="0">
              <a:ln/>
              <a:effectLst/>
              <a:uLnTx/>
              <a:uFillTx/>
              <a:latin typeface="+mn-lt"/>
            </a:rPr>
            <a:t>A2: </a:t>
          </a:r>
          <a:r>
            <a:rPr lang="en-US" altLang="ja-JP" sz="2000" b="1" dirty="0">
              <a:ea typeface="ＭＳ Ｐゴシック" pitchFamily="1" charset="-128"/>
            </a:rPr>
            <a:t>Broken Authentication</a:t>
          </a:r>
          <a:endParaRPr kumimoji="0" lang="en-US" sz="2000" b="1" i="0" u="none" strike="noStrike" cap="none" spc="0" normalizeH="0" baseline="0" noProof="0" dirty="0">
            <a:ln/>
            <a:effectLst/>
            <a:uLnTx/>
            <a:uFillTx/>
            <a:latin typeface="+mn-lt"/>
          </a:endParaRPr>
        </a:p>
      </dgm:t>
    </dgm:pt>
    <dgm:pt modelId="{E232C4F9-D265-42B7-A469-2C93E3FE3984}" type="sibTrans" cxnId="{AE4E6705-38DF-4ECA-80E1-760699C4E255}">
      <dgm:prSet/>
      <dgm:spPr/>
      <dgm:t>
        <a:bodyPr/>
        <a:lstStyle/>
        <a:p>
          <a:endParaRPr lang="en-US" sz="2000"/>
        </a:p>
      </dgm:t>
    </dgm:pt>
    <dgm:pt modelId="{2F9BC56F-924A-4353-9F8F-40E52BE6F39F}" type="parTrans" cxnId="{AE4E6705-38DF-4ECA-80E1-760699C4E255}">
      <dgm:prSet/>
      <dgm:spPr/>
      <dgm:t>
        <a:bodyPr/>
        <a:lstStyle/>
        <a:p>
          <a:endParaRPr lang="en-US" sz="2000"/>
        </a:p>
      </dgm:t>
    </dgm:pt>
    <dgm:pt modelId="{612007B8-8546-4F29-8566-2D3A5E6A0E13}">
      <dgm:prSet custT="1"/>
      <dgm:spPr/>
      <dgm:t>
        <a:bodyPr/>
        <a:lstStyle/>
        <a:p>
          <a:pPr rtl="0"/>
          <a:r>
            <a:rPr kumimoji="0" lang="en-US" sz="2000" b="1" i="0" u="none" strike="noStrike" cap="none" spc="0" normalizeH="0" baseline="0" noProof="0" dirty="0">
              <a:ln/>
              <a:effectLst/>
              <a:uLnTx/>
              <a:uFillTx/>
              <a:latin typeface="+mn-lt"/>
            </a:rPr>
            <a:t>A4: XML External Entities (XXE)</a:t>
          </a:r>
          <a:r>
            <a:rPr kumimoji="0" lang="en-US" altLang="ja-JP" sz="2000" b="1" i="0" u="none" strike="noStrike" cap="none" spc="0" normalizeH="0" baseline="0" noProof="0" dirty="0">
              <a:ln/>
              <a:effectLst/>
              <a:uLnTx/>
              <a:uFillTx/>
              <a:latin typeface="+mn-lt"/>
              <a:ea typeface="ＭＳ Ｐゴシック" pitchFamily="1" charset="-128"/>
            </a:rPr>
            <a:t> </a:t>
          </a:r>
          <a:endParaRPr kumimoji="0" lang="en-US" sz="2000" b="1" i="0" u="none" strike="noStrike" cap="none" spc="0" normalizeH="0" baseline="0" noProof="0" dirty="0">
            <a:ln/>
            <a:effectLst/>
            <a:uLnTx/>
            <a:uFillTx/>
            <a:latin typeface="+mn-lt"/>
          </a:endParaRPr>
        </a:p>
      </dgm:t>
    </dgm:pt>
    <dgm:pt modelId="{B2C66789-85B1-4DEA-99D3-EE1EE6047C79}" type="parTrans" cxnId="{07930510-0312-411D-AF83-BF65AF6FF61A}">
      <dgm:prSet/>
      <dgm:spPr/>
      <dgm:t>
        <a:bodyPr/>
        <a:lstStyle/>
        <a:p>
          <a:endParaRPr lang="en-GB" sz="2000"/>
        </a:p>
      </dgm:t>
    </dgm:pt>
    <dgm:pt modelId="{5275B559-D302-4AB5-AEBD-D60C613E6CD7}" type="sibTrans" cxnId="{07930510-0312-411D-AF83-BF65AF6FF61A}">
      <dgm:prSet/>
      <dgm:spPr/>
      <dgm:t>
        <a:bodyPr/>
        <a:lstStyle/>
        <a:p>
          <a:endParaRPr lang="en-GB" sz="2000"/>
        </a:p>
      </dgm:t>
    </dgm:pt>
    <dgm:pt modelId="{46B9D804-FF29-457F-BCED-346AF8464375}">
      <dgm:prSet custT="1"/>
      <dgm:spPr/>
      <dgm:t>
        <a:bodyPr/>
        <a:lstStyle/>
        <a:p>
          <a:pPr rtl="0"/>
          <a:r>
            <a:rPr kumimoji="0" lang="en-US" sz="2000" b="1" i="0" u="none" strike="noStrike" cap="none" spc="0" normalizeH="0" baseline="0" noProof="0" dirty="0">
              <a:ln/>
              <a:effectLst/>
              <a:uLnTx/>
              <a:uFillTx/>
              <a:latin typeface="+mn-lt"/>
            </a:rPr>
            <a:t>A7: </a:t>
          </a:r>
          <a:r>
            <a:rPr kumimoji="0" lang="en-GB" sz="2000" b="1" i="0" u="none" strike="noStrike" cap="none" spc="0" normalizeH="0" baseline="0" noProof="0" dirty="0">
              <a:ln/>
              <a:effectLst/>
              <a:uLnTx/>
              <a:uFillTx/>
              <a:latin typeface="+mn-lt"/>
            </a:rPr>
            <a:t> Cross-Site Scripting</a:t>
          </a:r>
          <a:endParaRPr kumimoji="0" lang="en-US" sz="2000" b="1" i="0" u="none" strike="noStrike" cap="none" spc="0" normalizeH="0" baseline="0" noProof="0" dirty="0">
            <a:ln/>
            <a:effectLst/>
            <a:uLnTx/>
            <a:uFillTx/>
            <a:latin typeface="+mn-lt"/>
          </a:endParaRPr>
        </a:p>
      </dgm:t>
    </dgm:pt>
    <dgm:pt modelId="{6D72ED69-2D18-43DC-B4B3-CC07C84725FA}" type="parTrans" cxnId="{5160490B-30B5-4BC8-8353-C73FDCEAB94D}">
      <dgm:prSet/>
      <dgm:spPr/>
      <dgm:t>
        <a:bodyPr/>
        <a:lstStyle/>
        <a:p>
          <a:endParaRPr lang="en-GB" sz="2000"/>
        </a:p>
      </dgm:t>
    </dgm:pt>
    <dgm:pt modelId="{64941BF5-DD7A-45EE-B676-544B2D4EE4A4}" type="sibTrans" cxnId="{5160490B-30B5-4BC8-8353-C73FDCEAB94D}">
      <dgm:prSet/>
      <dgm:spPr/>
      <dgm:t>
        <a:bodyPr/>
        <a:lstStyle/>
        <a:p>
          <a:endParaRPr lang="en-GB" sz="2000"/>
        </a:p>
      </dgm:t>
    </dgm:pt>
    <dgm:pt modelId="{0A8A3DAD-DEA7-4D65-911B-8A3E28473A85}">
      <dgm:prSet custT="1"/>
      <dgm:spPr/>
      <dgm:t>
        <a:bodyPr/>
        <a:lstStyle/>
        <a:p>
          <a:pPr rtl="0"/>
          <a:r>
            <a:rPr kumimoji="0" lang="en-US" sz="2000" b="1" i="0" u="none" strike="noStrike" cap="none" spc="0" normalizeH="0" baseline="0" noProof="0" dirty="0">
              <a:ln/>
              <a:effectLst/>
              <a:uLnTx/>
              <a:uFillTx/>
              <a:latin typeface="+mn-lt"/>
            </a:rPr>
            <a:t>A6: Security Misconfiguration</a:t>
          </a:r>
        </a:p>
      </dgm:t>
    </dgm:pt>
    <dgm:pt modelId="{6351F65D-D2EB-47D4-9A72-1293010D2EF2}" type="parTrans" cxnId="{74914C63-D094-4D58-9F0F-EF427C7629D1}">
      <dgm:prSet/>
      <dgm:spPr/>
      <dgm:t>
        <a:bodyPr/>
        <a:lstStyle/>
        <a:p>
          <a:endParaRPr lang="en-GB" sz="2000"/>
        </a:p>
      </dgm:t>
    </dgm:pt>
    <dgm:pt modelId="{AEE688A1-9D64-4205-AB1C-FB4631414487}" type="sibTrans" cxnId="{74914C63-D094-4D58-9F0F-EF427C7629D1}">
      <dgm:prSet/>
      <dgm:spPr/>
      <dgm:t>
        <a:bodyPr/>
        <a:lstStyle/>
        <a:p>
          <a:endParaRPr lang="en-GB" sz="2000"/>
        </a:p>
      </dgm:t>
    </dgm:pt>
    <dgm:pt modelId="{F977D8BD-EA13-4B0E-B094-A138093AD07F}">
      <dgm:prSet custT="1"/>
      <dgm:spPr/>
      <dgm:t>
        <a:bodyPr/>
        <a:lstStyle/>
        <a:p>
          <a:pPr rtl="0"/>
          <a:r>
            <a:rPr kumimoji="0" lang="en-US" sz="2000" b="1" i="0" u="none" strike="noStrike" cap="none" spc="0" normalizeH="0" baseline="0" noProof="0" dirty="0">
              <a:ln/>
              <a:effectLst/>
              <a:uLnTx/>
              <a:uFillTx/>
              <a:latin typeface="+mn-lt"/>
            </a:rPr>
            <a:t>A8: Insecure Deserialization</a:t>
          </a:r>
        </a:p>
      </dgm:t>
    </dgm:pt>
    <dgm:pt modelId="{816F569F-92A3-458D-ADDF-2632F412238B}" type="parTrans" cxnId="{A8C95571-758F-487A-B3FF-9FB85AACC72F}">
      <dgm:prSet/>
      <dgm:spPr/>
      <dgm:t>
        <a:bodyPr/>
        <a:lstStyle/>
        <a:p>
          <a:endParaRPr lang="en-GB" sz="2000"/>
        </a:p>
      </dgm:t>
    </dgm:pt>
    <dgm:pt modelId="{48212937-C659-41D8-94B9-45657A45F3D4}" type="sibTrans" cxnId="{A8C95571-758F-487A-B3FF-9FB85AACC72F}">
      <dgm:prSet/>
      <dgm:spPr/>
      <dgm:t>
        <a:bodyPr/>
        <a:lstStyle/>
        <a:p>
          <a:endParaRPr lang="en-GB" sz="2000"/>
        </a:p>
      </dgm:t>
    </dgm:pt>
    <dgm:pt modelId="{85F6E29B-C4B8-48BE-9B88-FA3493C4C603}">
      <dgm:prSet custT="1"/>
      <dgm:spPr/>
      <dgm:t>
        <a:bodyPr/>
        <a:lstStyle/>
        <a:p>
          <a:pPr rtl="0"/>
          <a:r>
            <a:rPr kumimoji="0" lang="en-US" sz="2000" b="1" i="0" u="none" strike="noStrike" cap="none" spc="0" normalizeH="0" baseline="0" noProof="0" dirty="0">
              <a:ln/>
              <a:effectLst/>
              <a:uLnTx/>
              <a:uFillTx/>
              <a:latin typeface="+mn-lt"/>
            </a:rPr>
            <a:t>A9: </a:t>
          </a:r>
          <a:r>
            <a:rPr kumimoji="0" lang="en-GB" sz="2000" b="1" i="0" u="none" strike="noStrike" cap="none" spc="0" normalizeH="0" baseline="0" noProof="0" dirty="0">
              <a:ln/>
              <a:effectLst/>
              <a:uLnTx/>
              <a:uFillTx/>
              <a:latin typeface="+mn-lt"/>
            </a:rPr>
            <a:t>Using Components with Known Vulnerable </a:t>
          </a:r>
          <a:endParaRPr kumimoji="0" lang="en-US" sz="2000" b="1" i="0" u="none" strike="noStrike" cap="none" spc="0" normalizeH="0" baseline="0" noProof="0" dirty="0">
            <a:ln/>
            <a:effectLst/>
            <a:uLnTx/>
            <a:uFillTx/>
            <a:latin typeface="+mn-lt"/>
          </a:endParaRPr>
        </a:p>
      </dgm:t>
    </dgm:pt>
    <dgm:pt modelId="{5E29700A-435A-4D0C-A3EC-5C6849A6CB58}" type="parTrans" cxnId="{3B66A44C-4634-4578-848B-446770CBFA96}">
      <dgm:prSet/>
      <dgm:spPr/>
      <dgm:t>
        <a:bodyPr/>
        <a:lstStyle/>
        <a:p>
          <a:endParaRPr lang="en-GB" sz="2000"/>
        </a:p>
      </dgm:t>
    </dgm:pt>
    <dgm:pt modelId="{DCEB2E2B-16CD-44BC-B6FA-F8D7196F1103}" type="sibTrans" cxnId="{3B66A44C-4634-4578-848B-446770CBFA96}">
      <dgm:prSet/>
      <dgm:spPr/>
      <dgm:t>
        <a:bodyPr/>
        <a:lstStyle/>
        <a:p>
          <a:endParaRPr lang="en-GB" sz="2000"/>
        </a:p>
      </dgm:t>
    </dgm:pt>
    <dgm:pt modelId="{E1CE3EE4-2936-4D8B-92A3-E104BE0FAA24}" type="pres">
      <dgm:prSet presAssocID="{267281CF-8B67-4D2B-AFDC-72ADEAA7440C}" presName="diagram" presStyleCnt="0">
        <dgm:presLayoutVars>
          <dgm:dir/>
          <dgm:resizeHandles val="exact"/>
        </dgm:presLayoutVars>
      </dgm:prSet>
      <dgm:spPr/>
    </dgm:pt>
    <dgm:pt modelId="{AD2E9B06-A06B-443C-83A3-58564550A9C4}" type="pres">
      <dgm:prSet presAssocID="{64169CBD-621B-41AC-8098-190EB836285B}" presName="node" presStyleLbl="node1" presStyleIdx="0" presStyleCnt="10">
        <dgm:presLayoutVars>
          <dgm:bulletEnabled val="1"/>
        </dgm:presLayoutVars>
      </dgm:prSet>
      <dgm:spPr/>
    </dgm:pt>
    <dgm:pt modelId="{A30A05D7-A3A0-471E-BE40-D9A5641B2C43}" type="pres">
      <dgm:prSet presAssocID="{55DCDCCE-3CAF-428A-ABFC-A8BC8FEF6AA5}" presName="sibTrans" presStyleCnt="0"/>
      <dgm:spPr/>
    </dgm:pt>
    <dgm:pt modelId="{049F4145-C84A-42C6-8C4A-A73F5D1F13B1}" type="pres">
      <dgm:prSet presAssocID="{05B6A14E-A58A-427E-80F5-495E20005676}" presName="node" presStyleLbl="node1" presStyleIdx="1" presStyleCnt="10" custLinFactNeighborX="-3452" custLinFactNeighborY="1285">
        <dgm:presLayoutVars>
          <dgm:bulletEnabled val="1"/>
        </dgm:presLayoutVars>
      </dgm:prSet>
      <dgm:spPr/>
    </dgm:pt>
    <dgm:pt modelId="{83238806-E393-4882-A18C-F18C628330C0}" type="pres">
      <dgm:prSet presAssocID="{E232C4F9-D265-42B7-A469-2C93E3FE3984}" presName="sibTrans" presStyleCnt="0"/>
      <dgm:spPr/>
    </dgm:pt>
    <dgm:pt modelId="{C3E7A39C-1CAB-4280-9674-550D9EBD3664}" type="pres">
      <dgm:prSet presAssocID="{7FBC627C-7A5D-4F89-A1E1-F66E815CA8A7}" presName="node" presStyleLbl="node1" presStyleIdx="2" presStyleCnt="10" custLinFactNeighborY="-1132">
        <dgm:presLayoutVars>
          <dgm:bulletEnabled val="1"/>
        </dgm:presLayoutVars>
      </dgm:prSet>
      <dgm:spPr/>
    </dgm:pt>
    <dgm:pt modelId="{931C115E-C0A7-4720-AB3F-606E25B53088}" type="pres">
      <dgm:prSet presAssocID="{678EE478-5D87-49D0-AC29-0A904E85A9CD}" presName="sibTrans" presStyleCnt="0"/>
      <dgm:spPr/>
    </dgm:pt>
    <dgm:pt modelId="{E8C025AC-D346-4996-A766-7B95C12CD05B}" type="pres">
      <dgm:prSet presAssocID="{612007B8-8546-4F29-8566-2D3A5E6A0E13}" presName="node" presStyleLbl="node1" presStyleIdx="3" presStyleCnt="10">
        <dgm:presLayoutVars>
          <dgm:bulletEnabled val="1"/>
        </dgm:presLayoutVars>
      </dgm:prSet>
      <dgm:spPr/>
    </dgm:pt>
    <dgm:pt modelId="{E96477BF-5B73-472A-919C-7329A585FDF6}" type="pres">
      <dgm:prSet presAssocID="{5275B559-D302-4AB5-AEBD-D60C613E6CD7}" presName="sibTrans" presStyleCnt="0"/>
      <dgm:spPr/>
    </dgm:pt>
    <dgm:pt modelId="{E75F8F30-3FA0-429A-A777-BC11F620C600}" type="pres">
      <dgm:prSet presAssocID="{C1059736-A6E2-4762-8F49-0456CD8B7C69}" presName="node" presStyleLbl="node1" presStyleIdx="4" presStyleCnt="10">
        <dgm:presLayoutVars>
          <dgm:bulletEnabled val="1"/>
        </dgm:presLayoutVars>
      </dgm:prSet>
      <dgm:spPr/>
    </dgm:pt>
    <dgm:pt modelId="{52B5463B-623E-4AEB-A7DB-47178B6C71AF}" type="pres">
      <dgm:prSet presAssocID="{C998CC39-D1D3-43DE-8252-4B94A9279E42}" presName="sibTrans" presStyleCnt="0"/>
      <dgm:spPr/>
    </dgm:pt>
    <dgm:pt modelId="{DB0C875D-FE74-43CF-93AC-5786FA5B1F14}" type="pres">
      <dgm:prSet presAssocID="{0A8A3DAD-DEA7-4D65-911B-8A3E28473A85}" presName="node" presStyleLbl="node1" presStyleIdx="5" presStyleCnt="10">
        <dgm:presLayoutVars>
          <dgm:bulletEnabled val="1"/>
        </dgm:presLayoutVars>
      </dgm:prSet>
      <dgm:spPr/>
    </dgm:pt>
    <dgm:pt modelId="{EE972C07-CCE2-4853-8C2D-A707398F1C0F}" type="pres">
      <dgm:prSet presAssocID="{AEE688A1-9D64-4205-AB1C-FB4631414487}" presName="sibTrans" presStyleCnt="0"/>
      <dgm:spPr/>
    </dgm:pt>
    <dgm:pt modelId="{8BBDA470-83FD-473A-8CA2-0613FB964C29}" type="pres">
      <dgm:prSet presAssocID="{46B9D804-FF29-457F-BCED-346AF8464375}" presName="node" presStyleLbl="node1" presStyleIdx="6" presStyleCnt="10">
        <dgm:presLayoutVars>
          <dgm:bulletEnabled val="1"/>
        </dgm:presLayoutVars>
      </dgm:prSet>
      <dgm:spPr/>
    </dgm:pt>
    <dgm:pt modelId="{A35F7828-DFE8-461B-BD5F-130A0F9AF4D9}" type="pres">
      <dgm:prSet presAssocID="{64941BF5-DD7A-45EE-B676-544B2D4EE4A4}" presName="sibTrans" presStyleCnt="0"/>
      <dgm:spPr/>
    </dgm:pt>
    <dgm:pt modelId="{59DD1C5D-599E-4CCD-9219-47AAF377CCFF}" type="pres">
      <dgm:prSet presAssocID="{F977D8BD-EA13-4B0E-B094-A138093AD07F}" presName="node" presStyleLbl="node1" presStyleIdx="7" presStyleCnt="10">
        <dgm:presLayoutVars>
          <dgm:bulletEnabled val="1"/>
        </dgm:presLayoutVars>
      </dgm:prSet>
      <dgm:spPr/>
    </dgm:pt>
    <dgm:pt modelId="{D4EE704B-71A7-4D2A-A64B-721C915258CB}" type="pres">
      <dgm:prSet presAssocID="{48212937-C659-41D8-94B9-45657A45F3D4}" presName="sibTrans" presStyleCnt="0"/>
      <dgm:spPr/>
    </dgm:pt>
    <dgm:pt modelId="{05902CD6-3368-4AEF-857F-AE64CE7F66E4}" type="pres">
      <dgm:prSet presAssocID="{85F6E29B-C4B8-48BE-9B88-FA3493C4C603}" presName="node" presStyleLbl="node1" presStyleIdx="8" presStyleCnt="10">
        <dgm:presLayoutVars>
          <dgm:bulletEnabled val="1"/>
        </dgm:presLayoutVars>
      </dgm:prSet>
      <dgm:spPr/>
    </dgm:pt>
    <dgm:pt modelId="{A91423D8-DCF5-4E94-8C47-EFE9233E577F}" type="pres">
      <dgm:prSet presAssocID="{DCEB2E2B-16CD-44BC-B6FA-F8D7196F1103}" presName="sibTrans" presStyleCnt="0"/>
      <dgm:spPr/>
    </dgm:pt>
    <dgm:pt modelId="{AB8EC8CA-2DD9-43B0-BAC8-DBF5D6A86196}" type="pres">
      <dgm:prSet presAssocID="{231AA091-BC50-4CB1-B212-84DF97C37E43}" presName="node" presStyleLbl="node1" presStyleIdx="9" presStyleCnt="10">
        <dgm:presLayoutVars>
          <dgm:bulletEnabled val="1"/>
        </dgm:presLayoutVars>
      </dgm:prSet>
      <dgm:spPr/>
    </dgm:pt>
  </dgm:ptLst>
  <dgm:cxnLst>
    <dgm:cxn modelId="{AE4E6705-38DF-4ECA-80E1-760699C4E255}" srcId="{267281CF-8B67-4D2B-AFDC-72ADEAA7440C}" destId="{05B6A14E-A58A-427E-80F5-495E20005676}" srcOrd="1" destOrd="0" parTransId="{2F9BC56F-924A-4353-9F8F-40E52BE6F39F}" sibTransId="{E232C4F9-D265-42B7-A469-2C93E3FE3984}"/>
    <dgm:cxn modelId="{5160490B-30B5-4BC8-8353-C73FDCEAB94D}" srcId="{267281CF-8B67-4D2B-AFDC-72ADEAA7440C}" destId="{46B9D804-FF29-457F-BCED-346AF8464375}" srcOrd="6" destOrd="0" parTransId="{6D72ED69-2D18-43DC-B4B3-CC07C84725FA}" sibTransId="{64941BF5-DD7A-45EE-B676-544B2D4EE4A4}"/>
    <dgm:cxn modelId="{07930510-0312-411D-AF83-BF65AF6FF61A}" srcId="{267281CF-8B67-4D2B-AFDC-72ADEAA7440C}" destId="{612007B8-8546-4F29-8566-2D3A5E6A0E13}" srcOrd="3" destOrd="0" parTransId="{B2C66789-85B1-4DEA-99D3-EE1EE6047C79}" sibTransId="{5275B559-D302-4AB5-AEBD-D60C613E6CD7}"/>
    <dgm:cxn modelId="{0F480011-4146-4164-8F11-70C9DC866631}" type="presOf" srcId="{267281CF-8B67-4D2B-AFDC-72ADEAA7440C}" destId="{E1CE3EE4-2936-4D8B-92A3-E104BE0FAA24}" srcOrd="0" destOrd="0" presId="urn:microsoft.com/office/officeart/2005/8/layout/default#2"/>
    <dgm:cxn modelId="{63E0B01F-E6B0-4341-846D-AEB7BCF19307}" srcId="{267281CF-8B67-4D2B-AFDC-72ADEAA7440C}" destId="{C1059736-A6E2-4762-8F49-0456CD8B7C69}" srcOrd="4" destOrd="0" parTransId="{DBCB215F-2702-4FBF-9B10-EE479A00694C}" sibTransId="{C998CC39-D1D3-43DE-8252-4B94A9279E42}"/>
    <dgm:cxn modelId="{2E976421-44BA-4078-86CD-9AE8B0455758}" type="presOf" srcId="{7FBC627C-7A5D-4F89-A1E1-F66E815CA8A7}" destId="{C3E7A39C-1CAB-4280-9674-550D9EBD3664}" srcOrd="0" destOrd="0" presId="urn:microsoft.com/office/officeart/2005/8/layout/default#2"/>
    <dgm:cxn modelId="{DD191027-8117-4E70-B8B2-2C52619FB55E}" type="presOf" srcId="{46B9D804-FF29-457F-BCED-346AF8464375}" destId="{8BBDA470-83FD-473A-8CA2-0613FB964C29}" srcOrd="0" destOrd="0" presId="urn:microsoft.com/office/officeart/2005/8/layout/default#2"/>
    <dgm:cxn modelId="{A143E42D-7056-4620-8273-5F92B779A353}" type="presOf" srcId="{0A8A3DAD-DEA7-4D65-911B-8A3E28473A85}" destId="{DB0C875D-FE74-43CF-93AC-5786FA5B1F14}" srcOrd="0" destOrd="0" presId="urn:microsoft.com/office/officeart/2005/8/layout/default#2"/>
    <dgm:cxn modelId="{C4D0C134-F6C0-4A26-8194-F0A70DEC835B}" type="presOf" srcId="{231AA091-BC50-4CB1-B212-84DF97C37E43}" destId="{AB8EC8CA-2DD9-43B0-BAC8-DBF5D6A86196}" srcOrd="0" destOrd="0" presId="urn:microsoft.com/office/officeart/2005/8/layout/default#2"/>
    <dgm:cxn modelId="{E8FA1B3E-891C-44F5-8B95-213F7D5CE5C0}" srcId="{267281CF-8B67-4D2B-AFDC-72ADEAA7440C}" destId="{64169CBD-621B-41AC-8098-190EB836285B}" srcOrd="0" destOrd="0" parTransId="{C2478B4C-85CC-4B56-8035-A1D085B2572C}" sibTransId="{55DCDCCE-3CAF-428A-ABFC-A8BC8FEF6AA5}"/>
    <dgm:cxn modelId="{74914C63-D094-4D58-9F0F-EF427C7629D1}" srcId="{267281CF-8B67-4D2B-AFDC-72ADEAA7440C}" destId="{0A8A3DAD-DEA7-4D65-911B-8A3E28473A85}" srcOrd="5" destOrd="0" parTransId="{6351F65D-D2EB-47D4-9A72-1293010D2EF2}" sibTransId="{AEE688A1-9D64-4205-AB1C-FB4631414487}"/>
    <dgm:cxn modelId="{0FCCCC45-3B64-4C3E-8C00-43A853EF072A}" type="presOf" srcId="{64169CBD-621B-41AC-8098-190EB836285B}" destId="{AD2E9B06-A06B-443C-83A3-58564550A9C4}" srcOrd="0" destOrd="0" presId="urn:microsoft.com/office/officeart/2005/8/layout/default#2"/>
    <dgm:cxn modelId="{3B66A44C-4634-4578-848B-446770CBFA96}" srcId="{267281CF-8B67-4D2B-AFDC-72ADEAA7440C}" destId="{85F6E29B-C4B8-48BE-9B88-FA3493C4C603}" srcOrd="8" destOrd="0" parTransId="{5E29700A-435A-4D0C-A3EC-5C6849A6CB58}" sibTransId="{DCEB2E2B-16CD-44BC-B6FA-F8D7196F1103}"/>
    <dgm:cxn modelId="{A8C95571-758F-487A-B3FF-9FB85AACC72F}" srcId="{267281CF-8B67-4D2B-AFDC-72ADEAA7440C}" destId="{F977D8BD-EA13-4B0E-B094-A138093AD07F}" srcOrd="7" destOrd="0" parTransId="{816F569F-92A3-458D-ADDF-2632F412238B}" sibTransId="{48212937-C659-41D8-94B9-45657A45F3D4}"/>
    <dgm:cxn modelId="{CE6D367A-FFD4-400B-AE54-6C1A9392EFBD}" type="presOf" srcId="{C1059736-A6E2-4762-8F49-0456CD8B7C69}" destId="{E75F8F30-3FA0-429A-A777-BC11F620C600}" srcOrd="0" destOrd="0" presId="urn:microsoft.com/office/officeart/2005/8/layout/default#2"/>
    <dgm:cxn modelId="{8D4CFB84-C4F6-4124-90A8-26CC50E64215}" type="presOf" srcId="{F977D8BD-EA13-4B0E-B094-A138093AD07F}" destId="{59DD1C5D-599E-4CCD-9219-47AAF377CCFF}" srcOrd="0" destOrd="0" presId="urn:microsoft.com/office/officeart/2005/8/layout/default#2"/>
    <dgm:cxn modelId="{828B4993-187A-4C8C-880D-30CC9238FEC0}" type="presOf" srcId="{612007B8-8546-4F29-8566-2D3A5E6A0E13}" destId="{E8C025AC-D346-4996-A766-7B95C12CD05B}" srcOrd="0" destOrd="0" presId="urn:microsoft.com/office/officeart/2005/8/layout/default#2"/>
    <dgm:cxn modelId="{395778C8-53B7-4ABA-B003-A8A213D8106E}" srcId="{267281CF-8B67-4D2B-AFDC-72ADEAA7440C}" destId="{231AA091-BC50-4CB1-B212-84DF97C37E43}" srcOrd="9" destOrd="0" parTransId="{DFD4E4B3-889C-44E4-98F7-CDE5F5A9E369}" sibTransId="{A9F48C2C-FB58-44F1-8762-0ACF43D4AFFD}"/>
    <dgm:cxn modelId="{62F5A9D3-EBF9-4BEC-9613-FD255126CCE1}" srcId="{267281CF-8B67-4D2B-AFDC-72ADEAA7440C}" destId="{7FBC627C-7A5D-4F89-A1E1-F66E815CA8A7}" srcOrd="2" destOrd="0" parTransId="{C77C0D7A-4688-41D5-A7B6-ECC1745C80BA}" sibTransId="{678EE478-5D87-49D0-AC29-0A904E85A9CD}"/>
    <dgm:cxn modelId="{B4A51FE2-693E-434B-8D48-B0FDDC711786}" type="presOf" srcId="{05B6A14E-A58A-427E-80F5-495E20005676}" destId="{049F4145-C84A-42C6-8C4A-A73F5D1F13B1}" srcOrd="0" destOrd="0" presId="urn:microsoft.com/office/officeart/2005/8/layout/default#2"/>
    <dgm:cxn modelId="{BC8D60F8-8521-4FAF-8970-7292F710BDE7}" type="presOf" srcId="{85F6E29B-C4B8-48BE-9B88-FA3493C4C603}" destId="{05902CD6-3368-4AEF-857F-AE64CE7F66E4}" srcOrd="0" destOrd="0" presId="urn:microsoft.com/office/officeart/2005/8/layout/default#2"/>
    <dgm:cxn modelId="{843456F9-BA64-4E42-9F06-6AD0EDCFB862}" type="presParOf" srcId="{E1CE3EE4-2936-4D8B-92A3-E104BE0FAA24}" destId="{AD2E9B06-A06B-443C-83A3-58564550A9C4}" srcOrd="0" destOrd="0" presId="urn:microsoft.com/office/officeart/2005/8/layout/default#2"/>
    <dgm:cxn modelId="{D55B46AD-6F44-402A-A328-A127747F0B0D}" type="presParOf" srcId="{E1CE3EE4-2936-4D8B-92A3-E104BE0FAA24}" destId="{A30A05D7-A3A0-471E-BE40-D9A5641B2C43}" srcOrd="1" destOrd="0" presId="urn:microsoft.com/office/officeart/2005/8/layout/default#2"/>
    <dgm:cxn modelId="{DE3906C9-59D5-4BAD-B4F2-D97672A3DFA0}" type="presParOf" srcId="{E1CE3EE4-2936-4D8B-92A3-E104BE0FAA24}" destId="{049F4145-C84A-42C6-8C4A-A73F5D1F13B1}" srcOrd="2" destOrd="0" presId="urn:microsoft.com/office/officeart/2005/8/layout/default#2"/>
    <dgm:cxn modelId="{7F7D9923-F112-4EF3-B702-55C8FF38B6F1}" type="presParOf" srcId="{E1CE3EE4-2936-4D8B-92A3-E104BE0FAA24}" destId="{83238806-E393-4882-A18C-F18C628330C0}" srcOrd="3" destOrd="0" presId="urn:microsoft.com/office/officeart/2005/8/layout/default#2"/>
    <dgm:cxn modelId="{17A6DC86-DB94-4119-94DF-A76E731E512A}" type="presParOf" srcId="{E1CE3EE4-2936-4D8B-92A3-E104BE0FAA24}" destId="{C3E7A39C-1CAB-4280-9674-550D9EBD3664}" srcOrd="4" destOrd="0" presId="urn:microsoft.com/office/officeart/2005/8/layout/default#2"/>
    <dgm:cxn modelId="{92B70345-24E4-4182-9FE7-515BBF6C6177}" type="presParOf" srcId="{E1CE3EE4-2936-4D8B-92A3-E104BE0FAA24}" destId="{931C115E-C0A7-4720-AB3F-606E25B53088}" srcOrd="5" destOrd="0" presId="urn:microsoft.com/office/officeart/2005/8/layout/default#2"/>
    <dgm:cxn modelId="{BA0F4561-0925-4256-89D2-D9D6C33A238D}" type="presParOf" srcId="{E1CE3EE4-2936-4D8B-92A3-E104BE0FAA24}" destId="{E8C025AC-D346-4996-A766-7B95C12CD05B}" srcOrd="6" destOrd="0" presId="urn:microsoft.com/office/officeart/2005/8/layout/default#2"/>
    <dgm:cxn modelId="{EE041030-1C12-403F-A04E-1458261616BB}" type="presParOf" srcId="{E1CE3EE4-2936-4D8B-92A3-E104BE0FAA24}" destId="{E96477BF-5B73-472A-919C-7329A585FDF6}" srcOrd="7" destOrd="0" presId="urn:microsoft.com/office/officeart/2005/8/layout/default#2"/>
    <dgm:cxn modelId="{7DB81D69-AA4C-4B56-A480-799EF04DF61D}" type="presParOf" srcId="{E1CE3EE4-2936-4D8B-92A3-E104BE0FAA24}" destId="{E75F8F30-3FA0-429A-A777-BC11F620C600}" srcOrd="8" destOrd="0" presId="urn:microsoft.com/office/officeart/2005/8/layout/default#2"/>
    <dgm:cxn modelId="{0630B50E-A6FE-49BF-BF86-9E29C083D24C}" type="presParOf" srcId="{E1CE3EE4-2936-4D8B-92A3-E104BE0FAA24}" destId="{52B5463B-623E-4AEB-A7DB-47178B6C71AF}" srcOrd="9" destOrd="0" presId="urn:microsoft.com/office/officeart/2005/8/layout/default#2"/>
    <dgm:cxn modelId="{F297A2EB-0FC7-4C88-B00B-D475E164653D}" type="presParOf" srcId="{E1CE3EE4-2936-4D8B-92A3-E104BE0FAA24}" destId="{DB0C875D-FE74-43CF-93AC-5786FA5B1F14}" srcOrd="10" destOrd="0" presId="urn:microsoft.com/office/officeart/2005/8/layout/default#2"/>
    <dgm:cxn modelId="{01370AD5-894C-4359-8569-FC2F36769543}" type="presParOf" srcId="{E1CE3EE4-2936-4D8B-92A3-E104BE0FAA24}" destId="{EE972C07-CCE2-4853-8C2D-A707398F1C0F}" srcOrd="11" destOrd="0" presId="urn:microsoft.com/office/officeart/2005/8/layout/default#2"/>
    <dgm:cxn modelId="{F4AE03F3-85E7-4FE6-B75A-E72B10509E5B}" type="presParOf" srcId="{E1CE3EE4-2936-4D8B-92A3-E104BE0FAA24}" destId="{8BBDA470-83FD-473A-8CA2-0613FB964C29}" srcOrd="12" destOrd="0" presId="urn:microsoft.com/office/officeart/2005/8/layout/default#2"/>
    <dgm:cxn modelId="{98AE88C9-3D27-41E3-829B-4037852AADE0}" type="presParOf" srcId="{E1CE3EE4-2936-4D8B-92A3-E104BE0FAA24}" destId="{A35F7828-DFE8-461B-BD5F-130A0F9AF4D9}" srcOrd="13" destOrd="0" presId="urn:microsoft.com/office/officeart/2005/8/layout/default#2"/>
    <dgm:cxn modelId="{7CF2C44B-3076-4DB3-B099-104E9DFF2652}" type="presParOf" srcId="{E1CE3EE4-2936-4D8B-92A3-E104BE0FAA24}" destId="{59DD1C5D-599E-4CCD-9219-47AAF377CCFF}" srcOrd="14" destOrd="0" presId="urn:microsoft.com/office/officeart/2005/8/layout/default#2"/>
    <dgm:cxn modelId="{AA94394B-B103-4719-9703-06C4FCD2FF74}" type="presParOf" srcId="{E1CE3EE4-2936-4D8B-92A3-E104BE0FAA24}" destId="{D4EE704B-71A7-4D2A-A64B-721C915258CB}" srcOrd="15" destOrd="0" presId="urn:microsoft.com/office/officeart/2005/8/layout/default#2"/>
    <dgm:cxn modelId="{E0744F37-69CE-4F7C-B791-D606256AE539}" type="presParOf" srcId="{E1CE3EE4-2936-4D8B-92A3-E104BE0FAA24}" destId="{05902CD6-3368-4AEF-857F-AE64CE7F66E4}" srcOrd="16" destOrd="0" presId="urn:microsoft.com/office/officeart/2005/8/layout/default#2"/>
    <dgm:cxn modelId="{AC541811-2CC9-4172-8350-871582518C77}" type="presParOf" srcId="{E1CE3EE4-2936-4D8B-92A3-E104BE0FAA24}" destId="{A91423D8-DCF5-4E94-8C47-EFE9233E577F}" srcOrd="17" destOrd="0" presId="urn:microsoft.com/office/officeart/2005/8/layout/default#2"/>
    <dgm:cxn modelId="{A7E9FEA2-92F5-4AB5-BB11-56B2CBD07EF7}" type="presParOf" srcId="{E1CE3EE4-2936-4D8B-92A3-E104BE0FAA24}" destId="{AB8EC8CA-2DD9-43B0-BAC8-DBF5D6A86196}" srcOrd="18" destOrd="0" presId="urn:microsoft.com/office/officeart/2005/8/layout/defaul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EFEC5D-4864-4CD1-A9ED-3F76AE29CB39}"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5E959760-311F-4B4A-8D7D-06D23E73F6D9}">
      <dgm:prSet phldrT="[Text]" custT="1"/>
      <dgm:spPr/>
      <dgm:t>
        <a:bodyPr/>
        <a:lstStyle/>
        <a:p>
          <a:r>
            <a:rPr lang="en-US" sz="2400" b="1" dirty="0"/>
            <a:t>It’s About </a:t>
          </a:r>
          <a:r>
            <a:rPr lang="en-US" sz="2400" b="1" u="sng" dirty="0"/>
            <a:t>Risks</a:t>
          </a:r>
          <a:r>
            <a:rPr lang="en-US" sz="2400" b="1" dirty="0"/>
            <a:t>, Not Just Vulnerabilities</a:t>
          </a:r>
        </a:p>
      </dgm:t>
    </dgm:pt>
    <dgm:pt modelId="{460356CD-8D7E-4976-8448-DA4F40D75958}" type="parTrans" cxnId="{A329ABF4-5190-48C3-9EA2-863B5DE71CCB}">
      <dgm:prSet/>
      <dgm:spPr/>
      <dgm:t>
        <a:bodyPr/>
        <a:lstStyle/>
        <a:p>
          <a:endParaRPr lang="en-US" sz="2400"/>
        </a:p>
      </dgm:t>
    </dgm:pt>
    <dgm:pt modelId="{71A85AB1-ACBA-4FDD-88C1-05CC6674824F}" type="sibTrans" cxnId="{A329ABF4-5190-48C3-9EA2-863B5DE71CCB}">
      <dgm:prSet/>
      <dgm:spPr/>
      <dgm:t>
        <a:bodyPr/>
        <a:lstStyle/>
        <a:p>
          <a:endParaRPr lang="en-US" sz="2400"/>
        </a:p>
      </dgm:t>
    </dgm:pt>
    <dgm:pt modelId="{98581BE4-7BEA-4F83-BA8F-49E420096D3A}">
      <dgm:prSet phldrT="[Text]" custT="1"/>
      <dgm:spPr/>
      <dgm:t>
        <a:bodyPr/>
        <a:lstStyle/>
        <a:p>
          <a:r>
            <a:rPr lang="en-US" sz="2400" b="1" dirty="0"/>
            <a:t>OWASP Top 10 Risk Rating Methodology</a:t>
          </a:r>
        </a:p>
      </dgm:t>
    </dgm:pt>
    <dgm:pt modelId="{026E117D-2912-426A-ADC1-C18EAB1DC97C}" type="parTrans" cxnId="{4F19B017-8220-4142-BE0B-050151C57650}">
      <dgm:prSet/>
      <dgm:spPr/>
      <dgm:t>
        <a:bodyPr/>
        <a:lstStyle/>
        <a:p>
          <a:endParaRPr lang="en-US" sz="2400"/>
        </a:p>
      </dgm:t>
    </dgm:pt>
    <dgm:pt modelId="{D203DADC-75EA-4734-A38F-EBBAFD9F2527}" type="sibTrans" cxnId="{4F19B017-8220-4142-BE0B-050151C57650}">
      <dgm:prSet/>
      <dgm:spPr/>
      <dgm:t>
        <a:bodyPr/>
        <a:lstStyle/>
        <a:p>
          <a:endParaRPr lang="en-US" sz="2400"/>
        </a:p>
      </dgm:t>
    </dgm:pt>
    <dgm:pt modelId="{C132B44B-16E0-4651-B360-5E2F8BEFF4BA}">
      <dgm:prSet phldrT="[Text]" custT="1"/>
      <dgm:spPr/>
      <dgm:t>
        <a:bodyPr/>
        <a:lstStyle/>
        <a:p>
          <a:r>
            <a:rPr lang="en-US" sz="2400" dirty="0"/>
            <a:t>Title is: “The Top 10 Most Critical Web Application Security </a:t>
          </a:r>
          <a:r>
            <a:rPr lang="en-US" sz="2400" u="sng" dirty="0"/>
            <a:t>Risks</a:t>
          </a:r>
          <a:r>
            <a:rPr lang="en-US" sz="2400" dirty="0"/>
            <a:t>”</a:t>
          </a:r>
        </a:p>
      </dgm:t>
    </dgm:pt>
    <dgm:pt modelId="{02B1AFFA-D35E-4853-B8C1-226CA8846C9F}" type="parTrans" cxnId="{8B7CC3EB-A0CB-431D-A9E5-53323E544DA2}">
      <dgm:prSet/>
      <dgm:spPr/>
      <dgm:t>
        <a:bodyPr/>
        <a:lstStyle/>
        <a:p>
          <a:endParaRPr lang="en-US" sz="2400"/>
        </a:p>
      </dgm:t>
    </dgm:pt>
    <dgm:pt modelId="{23F56525-31D6-4F59-9217-3639C65A07FD}" type="sibTrans" cxnId="{8B7CC3EB-A0CB-431D-A9E5-53323E544DA2}">
      <dgm:prSet/>
      <dgm:spPr/>
      <dgm:t>
        <a:bodyPr/>
        <a:lstStyle/>
        <a:p>
          <a:endParaRPr lang="en-US" sz="2400"/>
        </a:p>
      </dgm:t>
    </dgm:pt>
    <dgm:pt modelId="{42D368B9-57A4-449D-9530-ED63475167BB}">
      <dgm:prSet phldrT="[Text]" custT="1"/>
      <dgm:spPr/>
      <dgm:t>
        <a:bodyPr/>
        <a:lstStyle/>
        <a:p>
          <a:r>
            <a:rPr lang="en-US" sz="2400" dirty="0"/>
            <a:t>Based on the OWASP Risk Rating Methodology, used to prioritize Top 10</a:t>
          </a:r>
        </a:p>
      </dgm:t>
    </dgm:pt>
    <dgm:pt modelId="{4AA75E58-C442-48BB-B933-936C6D5D0B5A}" type="parTrans" cxnId="{49678DC1-8F0F-4319-9273-F92EA12E1B49}">
      <dgm:prSet/>
      <dgm:spPr/>
      <dgm:t>
        <a:bodyPr/>
        <a:lstStyle/>
        <a:p>
          <a:endParaRPr lang="en-US" sz="2400"/>
        </a:p>
      </dgm:t>
    </dgm:pt>
    <dgm:pt modelId="{4C1AED23-E95A-4FC7-B76C-CA4B1F6FBE61}" type="sibTrans" cxnId="{49678DC1-8F0F-4319-9273-F92EA12E1B49}">
      <dgm:prSet/>
      <dgm:spPr/>
      <dgm:t>
        <a:bodyPr/>
        <a:lstStyle/>
        <a:p>
          <a:endParaRPr lang="en-US" sz="2400"/>
        </a:p>
      </dgm:t>
    </dgm:pt>
    <dgm:pt modelId="{EE0A392F-AC93-4785-847A-9652DE26C236}" type="pres">
      <dgm:prSet presAssocID="{A4EFEC5D-4864-4CD1-A9ED-3F76AE29CB39}" presName="linear" presStyleCnt="0">
        <dgm:presLayoutVars>
          <dgm:dir/>
          <dgm:animLvl val="lvl"/>
          <dgm:resizeHandles val="exact"/>
        </dgm:presLayoutVars>
      </dgm:prSet>
      <dgm:spPr/>
    </dgm:pt>
    <dgm:pt modelId="{61427506-ADB7-45BA-B1A6-93C13346DC35}" type="pres">
      <dgm:prSet presAssocID="{5E959760-311F-4B4A-8D7D-06D23E73F6D9}" presName="parentLin" presStyleCnt="0"/>
      <dgm:spPr/>
    </dgm:pt>
    <dgm:pt modelId="{21932C80-77A1-4D3F-9F42-32910FFB90E1}" type="pres">
      <dgm:prSet presAssocID="{5E959760-311F-4B4A-8D7D-06D23E73F6D9}" presName="parentLeftMargin" presStyleLbl="node1" presStyleIdx="0" presStyleCnt="2"/>
      <dgm:spPr/>
    </dgm:pt>
    <dgm:pt modelId="{EECC9B0E-3D40-41CE-8C27-DB1AB293F165}" type="pres">
      <dgm:prSet presAssocID="{5E959760-311F-4B4A-8D7D-06D23E73F6D9}" presName="parentText" presStyleLbl="node1" presStyleIdx="0" presStyleCnt="2" custScaleX="95074" custScaleY="40431">
        <dgm:presLayoutVars>
          <dgm:chMax val="0"/>
          <dgm:bulletEnabled val="1"/>
        </dgm:presLayoutVars>
      </dgm:prSet>
      <dgm:spPr/>
    </dgm:pt>
    <dgm:pt modelId="{E27393DC-DF7F-4D72-8FE1-3090D34F7B9E}" type="pres">
      <dgm:prSet presAssocID="{5E959760-311F-4B4A-8D7D-06D23E73F6D9}" presName="negativeSpace" presStyleCnt="0"/>
      <dgm:spPr/>
    </dgm:pt>
    <dgm:pt modelId="{C87234FC-34C2-4AEC-8F82-4A8E33631598}" type="pres">
      <dgm:prSet presAssocID="{5E959760-311F-4B4A-8D7D-06D23E73F6D9}" presName="childText" presStyleLbl="conFgAcc1" presStyleIdx="0" presStyleCnt="2">
        <dgm:presLayoutVars>
          <dgm:bulletEnabled val="1"/>
        </dgm:presLayoutVars>
      </dgm:prSet>
      <dgm:spPr/>
    </dgm:pt>
    <dgm:pt modelId="{E9750BB2-890D-4388-8E45-C94F097D0940}" type="pres">
      <dgm:prSet presAssocID="{71A85AB1-ACBA-4FDD-88C1-05CC6674824F}" presName="spaceBetweenRectangles" presStyleCnt="0"/>
      <dgm:spPr/>
    </dgm:pt>
    <dgm:pt modelId="{7033237E-0D48-49FF-BF61-6B2A571E9B46}" type="pres">
      <dgm:prSet presAssocID="{98581BE4-7BEA-4F83-BA8F-49E420096D3A}" presName="parentLin" presStyleCnt="0"/>
      <dgm:spPr/>
    </dgm:pt>
    <dgm:pt modelId="{F805CD2F-C683-4E65-8BBE-1A7F4F7DFD99}" type="pres">
      <dgm:prSet presAssocID="{98581BE4-7BEA-4F83-BA8F-49E420096D3A}" presName="parentLeftMargin" presStyleLbl="node1" presStyleIdx="0" presStyleCnt="2"/>
      <dgm:spPr/>
    </dgm:pt>
    <dgm:pt modelId="{BB7965C2-AA11-47B5-8B03-E09E683DC7B5}" type="pres">
      <dgm:prSet presAssocID="{98581BE4-7BEA-4F83-BA8F-49E420096D3A}" presName="parentText" presStyleLbl="node1" presStyleIdx="1" presStyleCnt="2" custScaleX="95074" custScaleY="40431">
        <dgm:presLayoutVars>
          <dgm:chMax val="0"/>
          <dgm:bulletEnabled val="1"/>
        </dgm:presLayoutVars>
      </dgm:prSet>
      <dgm:spPr/>
    </dgm:pt>
    <dgm:pt modelId="{5E8F40A2-E6D5-44D9-8D99-050BBF748A5F}" type="pres">
      <dgm:prSet presAssocID="{98581BE4-7BEA-4F83-BA8F-49E420096D3A}" presName="negativeSpace" presStyleCnt="0"/>
      <dgm:spPr/>
    </dgm:pt>
    <dgm:pt modelId="{30EE8C5C-690F-4BB4-834D-FD3892049F31}" type="pres">
      <dgm:prSet presAssocID="{98581BE4-7BEA-4F83-BA8F-49E420096D3A}" presName="childText" presStyleLbl="conFgAcc1" presStyleIdx="1" presStyleCnt="2">
        <dgm:presLayoutVars>
          <dgm:bulletEnabled val="1"/>
        </dgm:presLayoutVars>
      </dgm:prSet>
      <dgm:spPr/>
    </dgm:pt>
  </dgm:ptLst>
  <dgm:cxnLst>
    <dgm:cxn modelId="{4F19B017-8220-4142-BE0B-050151C57650}" srcId="{A4EFEC5D-4864-4CD1-A9ED-3F76AE29CB39}" destId="{98581BE4-7BEA-4F83-BA8F-49E420096D3A}" srcOrd="1" destOrd="0" parTransId="{026E117D-2912-426A-ADC1-C18EAB1DC97C}" sibTransId="{D203DADC-75EA-4734-A38F-EBBAFD9F2527}"/>
    <dgm:cxn modelId="{9D930838-8CD6-4901-9317-D77410FDBD3E}" type="presOf" srcId="{42D368B9-57A4-449D-9530-ED63475167BB}" destId="{30EE8C5C-690F-4BB4-834D-FD3892049F31}" srcOrd="0" destOrd="0" presId="urn:microsoft.com/office/officeart/2005/8/layout/list1"/>
    <dgm:cxn modelId="{B288695B-3009-4B4D-A805-F92B1CE8BECD}" type="presOf" srcId="{98581BE4-7BEA-4F83-BA8F-49E420096D3A}" destId="{BB7965C2-AA11-47B5-8B03-E09E683DC7B5}" srcOrd="1" destOrd="0" presId="urn:microsoft.com/office/officeart/2005/8/layout/list1"/>
    <dgm:cxn modelId="{EBE1D282-AE41-4CC1-A945-FE09BB3D9911}" type="presOf" srcId="{5E959760-311F-4B4A-8D7D-06D23E73F6D9}" destId="{21932C80-77A1-4D3F-9F42-32910FFB90E1}" srcOrd="0" destOrd="0" presId="urn:microsoft.com/office/officeart/2005/8/layout/list1"/>
    <dgm:cxn modelId="{0D63BDA5-72FA-4A6B-A2DC-76169CCB7910}" type="presOf" srcId="{C132B44B-16E0-4651-B360-5E2F8BEFF4BA}" destId="{C87234FC-34C2-4AEC-8F82-4A8E33631598}" srcOrd="0" destOrd="0" presId="urn:microsoft.com/office/officeart/2005/8/layout/list1"/>
    <dgm:cxn modelId="{BCBD53BC-AB6B-4AA2-96AC-42A2F35C4159}" type="presOf" srcId="{A4EFEC5D-4864-4CD1-A9ED-3F76AE29CB39}" destId="{EE0A392F-AC93-4785-847A-9652DE26C236}" srcOrd="0" destOrd="0" presId="urn:microsoft.com/office/officeart/2005/8/layout/list1"/>
    <dgm:cxn modelId="{49678DC1-8F0F-4319-9273-F92EA12E1B49}" srcId="{98581BE4-7BEA-4F83-BA8F-49E420096D3A}" destId="{42D368B9-57A4-449D-9530-ED63475167BB}" srcOrd="0" destOrd="0" parTransId="{4AA75E58-C442-48BB-B933-936C6D5D0B5A}" sibTransId="{4C1AED23-E95A-4FC7-B76C-CA4B1F6FBE61}"/>
    <dgm:cxn modelId="{282792CE-B892-471A-BDAE-6D68AEFEAB69}" type="presOf" srcId="{98581BE4-7BEA-4F83-BA8F-49E420096D3A}" destId="{F805CD2F-C683-4E65-8BBE-1A7F4F7DFD99}" srcOrd="0" destOrd="0" presId="urn:microsoft.com/office/officeart/2005/8/layout/list1"/>
    <dgm:cxn modelId="{8B7CC3EB-A0CB-431D-A9E5-53323E544DA2}" srcId="{5E959760-311F-4B4A-8D7D-06D23E73F6D9}" destId="{C132B44B-16E0-4651-B360-5E2F8BEFF4BA}" srcOrd="0" destOrd="0" parTransId="{02B1AFFA-D35E-4853-B8C1-226CA8846C9F}" sibTransId="{23F56525-31D6-4F59-9217-3639C65A07FD}"/>
    <dgm:cxn modelId="{79AD94F3-9858-499A-B31C-FEC472CB9326}" type="presOf" srcId="{5E959760-311F-4B4A-8D7D-06D23E73F6D9}" destId="{EECC9B0E-3D40-41CE-8C27-DB1AB293F165}" srcOrd="1" destOrd="0" presId="urn:microsoft.com/office/officeart/2005/8/layout/list1"/>
    <dgm:cxn modelId="{A329ABF4-5190-48C3-9EA2-863B5DE71CCB}" srcId="{A4EFEC5D-4864-4CD1-A9ED-3F76AE29CB39}" destId="{5E959760-311F-4B4A-8D7D-06D23E73F6D9}" srcOrd="0" destOrd="0" parTransId="{460356CD-8D7E-4976-8448-DA4F40D75958}" sibTransId="{71A85AB1-ACBA-4FDD-88C1-05CC6674824F}"/>
    <dgm:cxn modelId="{D738707B-33C9-4CB8-8788-21A9D064D0CD}" type="presParOf" srcId="{EE0A392F-AC93-4785-847A-9652DE26C236}" destId="{61427506-ADB7-45BA-B1A6-93C13346DC35}" srcOrd="0" destOrd="0" presId="urn:microsoft.com/office/officeart/2005/8/layout/list1"/>
    <dgm:cxn modelId="{2A4968D4-2CCE-4260-A6BC-7CB00B30BD4F}" type="presParOf" srcId="{61427506-ADB7-45BA-B1A6-93C13346DC35}" destId="{21932C80-77A1-4D3F-9F42-32910FFB90E1}" srcOrd="0" destOrd="0" presId="urn:microsoft.com/office/officeart/2005/8/layout/list1"/>
    <dgm:cxn modelId="{C447E5C8-4EAC-43C6-8446-3B9C6880F1A6}" type="presParOf" srcId="{61427506-ADB7-45BA-B1A6-93C13346DC35}" destId="{EECC9B0E-3D40-41CE-8C27-DB1AB293F165}" srcOrd="1" destOrd="0" presId="urn:microsoft.com/office/officeart/2005/8/layout/list1"/>
    <dgm:cxn modelId="{81487A3C-058E-46A2-866F-E529B9FC94A0}" type="presParOf" srcId="{EE0A392F-AC93-4785-847A-9652DE26C236}" destId="{E27393DC-DF7F-4D72-8FE1-3090D34F7B9E}" srcOrd="1" destOrd="0" presId="urn:microsoft.com/office/officeart/2005/8/layout/list1"/>
    <dgm:cxn modelId="{4578E7B5-FF4F-44FA-A5E1-A7FE89785D45}" type="presParOf" srcId="{EE0A392F-AC93-4785-847A-9652DE26C236}" destId="{C87234FC-34C2-4AEC-8F82-4A8E33631598}" srcOrd="2" destOrd="0" presId="urn:microsoft.com/office/officeart/2005/8/layout/list1"/>
    <dgm:cxn modelId="{44A39D9E-48DF-4F15-83D4-BE6281721628}" type="presParOf" srcId="{EE0A392F-AC93-4785-847A-9652DE26C236}" destId="{E9750BB2-890D-4388-8E45-C94F097D0940}" srcOrd="3" destOrd="0" presId="urn:microsoft.com/office/officeart/2005/8/layout/list1"/>
    <dgm:cxn modelId="{7A9268DB-9DE9-4804-B24D-F7DB6EE05CE9}" type="presParOf" srcId="{EE0A392F-AC93-4785-847A-9652DE26C236}" destId="{7033237E-0D48-49FF-BF61-6B2A571E9B46}" srcOrd="4" destOrd="0" presId="urn:microsoft.com/office/officeart/2005/8/layout/list1"/>
    <dgm:cxn modelId="{BF2839F9-9CC3-43A5-B77B-7179739526E1}" type="presParOf" srcId="{7033237E-0D48-49FF-BF61-6B2A571E9B46}" destId="{F805CD2F-C683-4E65-8BBE-1A7F4F7DFD99}" srcOrd="0" destOrd="0" presId="urn:microsoft.com/office/officeart/2005/8/layout/list1"/>
    <dgm:cxn modelId="{FFC13276-B662-4BDC-BECE-B82890A99E7E}" type="presParOf" srcId="{7033237E-0D48-49FF-BF61-6B2A571E9B46}" destId="{BB7965C2-AA11-47B5-8B03-E09E683DC7B5}" srcOrd="1" destOrd="0" presId="urn:microsoft.com/office/officeart/2005/8/layout/list1"/>
    <dgm:cxn modelId="{EF5F178E-8185-4606-B112-2FEBE3871C6E}" type="presParOf" srcId="{EE0A392F-AC93-4785-847A-9652DE26C236}" destId="{5E8F40A2-E6D5-44D9-8D99-050BBF748A5F}" srcOrd="5" destOrd="0" presId="urn:microsoft.com/office/officeart/2005/8/layout/list1"/>
    <dgm:cxn modelId="{2FA87197-BB95-4BED-A398-9A94607CFCDD}" type="presParOf" srcId="{EE0A392F-AC93-4785-847A-9652DE26C236}" destId="{30EE8C5C-690F-4BB4-834D-FD3892049F31}"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366325"/>
          <a:ext cx="8763000" cy="93555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458216" rIns="680106" bIns="156464" numCol="1" spcCol="1270" anchor="t" anchorCtr="0">
          <a:noAutofit/>
        </a:bodyPr>
        <a:lstStyle/>
        <a:p>
          <a:pPr marL="228600" lvl="1" indent="-228600" algn="l" defTabSz="977900">
            <a:lnSpc>
              <a:spcPct val="90000"/>
            </a:lnSpc>
            <a:spcBef>
              <a:spcPct val="0"/>
            </a:spcBef>
            <a:spcAft>
              <a:spcPct val="15000"/>
            </a:spcAft>
            <a:buChar char="•"/>
          </a:pPr>
          <a:r>
            <a:rPr lang="en-US" sz="2200" b="1" kern="1200"/>
            <a:t>Not a standard…</a:t>
          </a:r>
          <a:endParaRPr lang="en-US" sz="2200" b="1" kern="1200" dirty="0"/>
        </a:p>
      </dsp:txBody>
      <dsp:txXfrm>
        <a:off x="0" y="366325"/>
        <a:ext cx="8763000" cy="935550"/>
      </dsp:txXfrm>
    </dsp:sp>
    <dsp:sp modelId="{81A8D53A-045C-48B3-8F34-733007B211D3}">
      <dsp:nvSpPr>
        <dsp:cNvPr id="0" name=""/>
        <dsp:cNvSpPr/>
      </dsp:nvSpPr>
      <dsp:spPr>
        <a:xfrm>
          <a:off x="438150" y="44519"/>
          <a:ext cx="6134100" cy="64944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889000">
            <a:lnSpc>
              <a:spcPct val="90000"/>
            </a:lnSpc>
            <a:spcBef>
              <a:spcPct val="0"/>
            </a:spcBef>
            <a:spcAft>
              <a:spcPct val="35000"/>
            </a:spcAft>
            <a:buNone/>
          </a:pPr>
          <a:r>
            <a:rPr lang="en-US" sz="2000" b="1" kern="1200" dirty="0"/>
            <a:t>OWASP Top 10 is an Awareness Document</a:t>
          </a:r>
        </a:p>
      </dsp:txBody>
      <dsp:txXfrm>
        <a:off x="469853" y="76222"/>
        <a:ext cx="6070694" cy="586034"/>
      </dsp:txXfrm>
    </dsp:sp>
    <dsp:sp modelId="{DFB1C33B-994B-4210-916D-3A2DB42D70DD}">
      <dsp:nvSpPr>
        <dsp:cNvPr id="0" name=""/>
        <dsp:cNvSpPr/>
      </dsp:nvSpPr>
      <dsp:spPr>
        <a:xfrm>
          <a:off x="0" y="1748309"/>
          <a:ext cx="8763000" cy="2009700"/>
        </a:xfrm>
        <a:prstGeom prst="rect">
          <a:avLst/>
        </a:prstGeom>
        <a:solidFill>
          <a:schemeClr val="lt1">
            <a:alpha val="90000"/>
            <a:hueOff val="0"/>
            <a:satOff val="0"/>
            <a:lumOff val="0"/>
            <a:alphaOff val="0"/>
          </a:schemeClr>
        </a:solidFill>
        <a:ln w="9525" cap="flat" cmpd="sng" algn="ctr">
          <a:solidFill>
            <a:schemeClr val="accent4">
              <a:hueOff val="-2232385"/>
              <a:satOff val="13449"/>
              <a:lumOff val="107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458216" rIns="680106" bIns="156464" numCol="1" spcCol="1270" anchor="t" anchorCtr="0">
          <a:noAutofit/>
        </a:bodyPr>
        <a:lstStyle/>
        <a:p>
          <a:pPr marL="228600" lvl="1" indent="-228600" algn="l" defTabSz="977900">
            <a:lnSpc>
              <a:spcPct val="90000"/>
            </a:lnSpc>
            <a:spcBef>
              <a:spcPct val="0"/>
            </a:spcBef>
            <a:spcAft>
              <a:spcPct val="15000"/>
            </a:spcAft>
            <a:buChar char="•"/>
          </a:pPr>
          <a:r>
            <a:rPr lang="en-US" sz="2200" b="1" kern="1200" dirty="0"/>
            <a:t>Was probably 3</a:t>
          </a:r>
          <a:r>
            <a:rPr lang="en-US" sz="2200" b="1" kern="1200" baseline="30000" dirty="0"/>
            <a:t>rd</a:t>
          </a:r>
          <a:r>
            <a:rPr lang="en-US" sz="2200" b="1" kern="1200" dirty="0"/>
            <a:t> or 4</a:t>
          </a:r>
          <a:r>
            <a:rPr lang="en-US" sz="2200" b="1" kern="1200" baseline="30000" dirty="0"/>
            <a:t>th</a:t>
          </a:r>
          <a:r>
            <a:rPr lang="en-US" sz="2200" b="1" kern="1200" dirty="0"/>
            <a:t> OWASP project, after </a:t>
          </a:r>
        </a:p>
        <a:p>
          <a:pPr marL="457200" lvl="2" indent="-228600" algn="l" defTabSz="977900">
            <a:lnSpc>
              <a:spcPct val="90000"/>
            </a:lnSpc>
            <a:spcBef>
              <a:spcPct val="0"/>
            </a:spcBef>
            <a:spcAft>
              <a:spcPct val="15000"/>
            </a:spcAft>
            <a:buChar char="•"/>
          </a:pPr>
          <a:r>
            <a:rPr lang="en-US" sz="2200" b="1" kern="1200" dirty="0"/>
            <a:t>Developers Guide</a:t>
          </a:r>
        </a:p>
        <a:p>
          <a:pPr marL="457200" lvl="2" indent="-228600" algn="l" defTabSz="977900">
            <a:lnSpc>
              <a:spcPct val="90000"/>
            </a:lnSpc>
            <a:spcBef>
              <a:spcPct val="0"/>
            </a:spcBef>
            <a:spcAft>
              <a:spcPct val="15000"/>
            </a:spcAft>
            <a:buChar char="•"/>
          </a:pPr>
          <a:r>
            <a:rPr lang="en-US" sz="2200" b="1" kern="1200" dirty="0" err="1"/>
            <a:t>WebGoat</a:t>
          </a:r>
          <a:endParaRPr lang="en-US" sz="2200" b="1" kern="1200" dirty="0"/>
        </a:p>
        <a:p>
          <a:pPr marL="457200" lvl="2" indent="-228600" algn="l" defTabSz="977900">
            <a:lnSpc>
              <a:spcPct val="90000"/>
            </a:lnSpc>
            <a:spcBef>
              <a:spcPct val="0"/>
            </a:spcBef>
            <a:spcAft>
              <a:spcPct val="15000"/>
            </a:spcAft>
            <a:buChar char="•"/>
          </a:pPr>
          <a:r>
            <a:rPr lang="en-US" sz="2200" b="1" kern="1200" dirty="0" err="1"/>
            <a:t>WebScarab</a:t>
          </a:r>
          <a:r>
            <a:rPr lang="en-US" sz="2200" b="1" kern="1200" dirty="0"/>
            <a:t> ??</a:t>
          </a:r>
        </a:p>
      </dsp:txBody>
      <dsp:txXfrm>
        <a:off x="0" y="1748309"/>
        <a:ext cx="8763000" cy="2009700"/>
      </dsp:txXfrm>
    </dsp:sp>
    <dsp:sp modelId="{B6887C57-46A0-451B-BFD6-8ACE55A502F8}">
      <dsp:nvSpPr>
        <dsp:cNvPr id="0" name=""/>
        <dsp:cNvSpPr/>
      </dsp:nvSpPr>
      <dsp:spPr>
        <a:xfrm>
          <a:off x="438150" y="1423589"/>
          <a:ext cx="6134100" cy="649440"/>
        </a:xfrm>
        <a:prstGeom prst="roundRect">
          <a:avLst/>
        </a:prstGeom>
        <a:gradFill rotWithShape="0">
          <a:gsLst>
            <a:gs pos="0">
              <a:schemeClr val="accent4">
                <a:hueOff val="-2232385"/>
                <a:satOff val="13449"/>
                <a:lumOff val="1078"/>
                <a:alphaOff val="0"/>
                <a:shade val="51000"/>
                <a:satMod val="130000"/>
              </a:schemeClr>
            </a:gs>
            <a:gs pos="80000">
              <a:schemeClr val="accent4">
                <a:hueOff val="-2232385"/>
                <a:satOff val="13449"/>
                <a:lumOff val="1078"/>
                <a:alphaOff val="0"/>
                <a:shade val="93000"/>
                <a:satMod val="130000"/>
              </a:schemeClr>
            </a:gs>
            <a:gs pos="100000">
              <a:schemeClr val="accent4">
                <a:hueOff val="-2232385"/>
                <a:satOff val="13449"/>
                <a:lumOff val="107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977900">
            <a:lnSpc>
              <a:spcPct val="90000"/>
            </a:lnSpc>
            <a:spcBef>
              <a:spcPct val="0"/>
            </a:spcBef>
            <a:spcAft>
              <a:spcPct val="35000"/>
            </a:spcAft>
            <a:buNone/>
          </a:pPr>
          <a:r>
            <a:rPr lang="en-US" sz="2200" b="1" kern="1200" dirty="0"/>
            <a:t>First developed in 2003</a:t>
          </a:r>
        </a:p>
      </dsp:txBody>
      <dsp:txXfrm>
        <a:off x="469853" y="1455292"/>
        <a:ext cx="6070694" cy="586034"/>
      </dsp:txXfrm>
    </dsp:sp>
    <dsp:sp modelId="{0BD18129-FFD6-4518-AE83-A9B08FA7459D}">
      <dsp:nvSpPr>
        <dsp:cNvPr id="0" name=""/>
        <dsp:cNvSpPr/>
      </dsp:nvSpPr>
      <dsp:spPr>
        <a:xfrm>
          <a:off x="0" y="4167739"/>
          <a:ext cx="8763000" cy="935550"/>
        </a:xfrm>
        <a:prstGeom prst="rect">
          <a:avLst/>
        </a:prstGeom>
        <a:solidFill>
          <a:schemeClr val="lt1">
            <a:alpha val="90000"/>
            <a:hueOff val="0"/>
            <a:satOff val="0"/>
            <a:lumOff val="0"/>
            <a:alphaOff val="0"/>
          </a:schemeClr>
        </a:solidFill>
        <a:ln w="9525" cap="flat" cmpd="sng" algn="ctr">
          <a:solidFill>
            <a:schemeClr val="accent4">
              <a:hueOff val="-4464770"/>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458216" rIns="680106" bIns="156464" numCol="1" spcCol="1270" anchor="t" anchorCtr="0">
          <a:noAutofit/>
        </a:bodyPr>
        <a:lstStyle/>
        <a:p>
          <a:pPr marL="228600" lvl="1" indent="-228600" algn="l" defTabSz="977900">
            <a:lnSpc>
              <a:spcPct val="90000"/>
            </a:lnSpc>
            <a:spcBef>
              <a:spcPct val="0"/>
            </a:spcBef>
            <a:spcAft>
              <a:spcPct val="15000"/>
            </a:spcAft>
            <a:buChar char="•"/>
          </a:pPr>
          <a:r>
            <a:rPr lang="en-US" sz="2200" b="1" kern="1200" dirty="0"/>
            <a:t>2003, 2004, 2007, 2010, 2013, 2017</a:t>
          </a:r>
        </a:p>
      </dsp:txBody>
      <dsp:txXfrm>
        <a:off x="0" y="4167739"/>
        <a:ext cx="8763000" cy="935550"/>
      </dsp:txXfrm>
    </dsp:sp>
    <dsp:sp modelId="{158A30F4-C910-4DC9-B6F5-2F8F042B15B8}">
      <dsp:nvSpPr>
        <dsp:cNvPr id="0" name=""/>
        <dsp:cNvSpPr/>
      </dsp:nvSpPr>
      <dsp:spPr>
        <a:xfrm>
          <a:off x="438150" y="3876810"/>
          <a:ext cx="6134100" cy="649440"/>
        </a:xfrm>
        <a:prstGeom prst="roundRect">
          <a:avLst/>
        </a:prstGeom>
        <a:gradFill rotWithShape="0">
          <a:gsLst>
            <a:gs pos="0">
              <a:schemeClr val="accent4">
                <a:hueOff val="-4464770"/>
                <a:satOff val="26899"/>
                <a:lumOff val="2156"/>
                <a:alphaOff val="0"/>
                <a:shade val="51000"/>
                <a:satMod val="130000"/>
              </a:schemeClr>
            </a:gs>
            <a:gs pos="80000">
              <a:schemeClr val="accent4">
                <a:hueOff val="-4464770"/>
                <a:satOff val="26899"/>
                <a:lumOff val="2156"/>
                <a:alphaOff val="0"/>
                <a:shade val="93000"/>
                <a:satMod val="130000"/>
              </a:schemeClr>
            </a:gs>
            <a:gs pos="100000">
              <a:schemeClr val="accent4">
                <a:hueOff val="-4464770"/>
                <a:satOff val="26899"/>
                <a:lumOff val="21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977900">
            <a:lnSpc>
              <a:spcPct val="90000"/>
            </a:lnSpc>
            <a:spcBef>
              <a:spcPct val="0"/>
            </a:spcBef>
            <a:spcAft>
              <a:spcPct val="35000"/>
            </a:spcAft>
            <a:buNone/>
          </a:pPr>
          <a:r>
            <a:rPr lang="en-US" sz="2200" b="1" kern="1200" dirty="0"/>
            <a:t>Released</a:t>
          </a:r>
        </a:p>
      </dsp:txBody>
      <dsp:txXfrm>
        <a:off x="469853" y="3908513"/>
        <a:ext cx="6070694"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E9B06-A06B-443C-83A3-58564550A9C4}">
      <dsp:nvSpPr>
        <dsp:cNvPr id="0" name=""/>
        <dsp:cNvSpPr/>
      </dsp:nvSpPr>
      <dsp:spPr>
        <a:xfrm>
          <a:off x="2701" y="364479"/>
          <a:ext cx="2142976" cy="1285785"/>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A1: Injection</a:t>
          </a:r>
          <a:endParaRPr lang="en-US" sz="2000" b="1" kern="1200" dirty="0"/>
        </a:p>
      </dsp:txBody>
      <dsp:txXfrm>
        <a:off x="2701" y="364479"/>
        <a:ext cx="2142976" cy="1285785"/>
      </dsp:txXfrm>
    </dsp:sp>
    <dsp:sp modelId="{049F4145-C84A-42C6-8C4A-A73F5D1F13B1}">
      <dsp:nvSpPr>
        <dsp:cNvPr id="0" name=""/>
        <dsp:cNvSpPr/>
      </dsp:nvSpPr>
      <dsp:spPr>
        <a:xfrm>
          <a:off x="2285999" y="381002"/>
          <a:ext cx="2142976" cy="1285785"/>
        </a:xfrm>
        <a:prstGeom prst="rect">
          <a:avLst/>
        </a:prstGeom>
        <a:solidFill>
          <a:schemeClr val="accent4">
            <a:hueOff val="-496086"/>
            <a:satOff val="2989"/>
            <a:lumOff val="24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A2: </a:t>
          </a:r>
          <a:r>
            <a:rPr lang="en-US" altLang="ja-JP" sz="2000" b="1" kern="1200" dirty="0">
              <a:ea typeface="ＭＳ Ｐゴシック" pitchFamily="1" charset="-128"/>
            </a:rPr>
            <a:t>Broken Authentication</a:t>
          </a:r>
          <a:endParaRPr kumimoji="0" lang="en-US" sz="2000" b="1" i="0" u="none" strike="noStrike" kern="1200" cap="none" spc="0" normalizeH="0" baseline="0" noProof="0" dirty="0">
            <a:ln/>
            <a:effectLst/>
            <a:uLnTx/>
            <a:uFillTx/>
            <a:latin typeface="+mn-lt"/>
          </a:endParaRPr>
        </a:p>
      </dsp:txBody>
      <dsp:txXfrm>
        <a:off x="2285999" y="381002"/>
        <a:ext cx="2142976" cy="1285785"/>
      </dsp:txXfrm>
    </dsp:sp>
    <dsp:sp modelId="{C3E7A39C-1CAB-4280-9674-550D9EBD3664}">
      <dsp:nvSpPr>
        <dsp:cNvPr id="0" name=""/>
        <dsp:cNvSpPr/>
      </dsp:nvSpPr>
      <dsp:spPr>
        <a:xfrm>
          <a:off x="4717248" y="349924"/>
          <a:ext cx="2142976" cy="1285785"/>
        </a:xfrm>
        <a:prstGeom prst="rect">
          <a:avLst/>
        </a:prstGeom>
        <a:solidFill>
          <a:schemeClr val="accent4">
            <a:hueOff val="-992171"/>
            <a:satOff val="5978"/>
            <a:lumOff val="47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A3: Sensitive Data Exposure</a:t>
          </a:r>
        </a:p>
      </dsp:txBody>
      <dsp:txXfrm>
        <a:off x="4717248" y="349924"/>
        <a:ext cx="2142976" cy="1285785"/>
      </dsp:txXfrm>
    </dsp:sp>
    <dsp:sp modelId="{E8C025AC-D346-4996-A766-7B95C12CD05B}">
      <dsp:nvSpPr>
        <dsp:cNvPr id="0" name=""/>
        <dsp:cNvSpPr/>
      </dsp:nvSpPr>
      <dsp:spPr>
        <a:xfrm>
          <a:off x="7074522" y="364479"/>
          <a:ext cx="2142976" cy="1285785"/>
        </a:xfrm>
        <a:prstGeom prst="rect">
          <a:avLst/>
        </a:prstGeom>
        <a:solidFill>
          <a:schemeClr val="accent4">
            <a:hueOff val="-1488257"/>
            <a:satOff val="8966"/>
            <a:lumOff val="71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A4: XML External Entities (XXE)</a:t>
          </a:r>
          <a:r>
            <a:rPr kumimoji="0" lang="en-US" altLang="ja-JP" sz="2000" b="1" i="0" u="none" strike="noStrike" kern="1200" cap="none" spc="0" normalizeH="0" baseline="0" noProof="0" dirty="0">
              <a:ln/>
              <a:effectLst/>
              <a:uLnTx/>
              <a:uFillTx/>
              <a:latin typeface="+mn-lt"/>
              <a:ea typeface="ＭＳ Ｐゴシック" pitchFamily="1" charset="-128"/>
            </a:rPr>
            <a:t> </a:t>
          </a:r>
          <a:endParaRPr kumimoji="0" lang="en-US" sz="2000" b="1" i="0" u="none" strike="noStrike" kern="1200" cap="none" spc="0" normalizeH="0" baseline="0" noProof="0" dirty="0">
            <a:ln/>
            <a:effectLst/>
            <a:uLnTx/>
            <a:uFillTx/>
            <a:latin typeface="+mn-lt"/>
          </a:endParaRPr>
        </a:p>
      </dsp:txBody>
      <dsp:txXfrm>
        <a:off x="7074522" y="364479"/>
        <a:ext cx="2142976" cy="1285785"/>
      </dsp:txXfrm>
    </dsp:sp>
    <dsp:sp modelId="{E75F8F30-3FA0-429A-A777-BC11F620C600}">
      <dsp:nvSpPr>
        <dsp:cNvPr id="0" name=""/>
        <dsp:cNvSpPr/>
      </dsp:nvSpPr>
      <dsp:spPr>
        <a:xfrm>
          <a:off x="2701" y="1864563"/>
          <a:ext cx="2142976" cy="1285785"/>
        </a:xfrm>
        <a:prstGeom prst="rect">
          <a:avLst/>
        </a:prstGeom>
        <a:solidFill>
          <a:schemeClr val="accent4">
            <a:hueOff val="-1984342"/>
            <a:satOff val="11955"/>
            <a:lumOff val="95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1" kern="1200" dirty="0"/>
            <a:t>A5: Broken Access Control</a:t>
          </a:r>
          <a:endParaRPr kumimoji="0" lang="en-US" sz="2000" b="1" i="0" u="none" strike="noStrike" kern="1200" cap="none" spc="0" normalizeH="0" baseline="0" noProof="0" dirty="0">
            <a:ln/>
            <a:effectLst/>
            <a:uLnTx/>
            <a:uFillTx/>
            <a:latin typeface="+mn-lt"/>
          </a:endParaRPr>
        </a:p>
      </dsp:txBody>
      <dsp:txXfrm>
        <a:off x="2701" y="1864563"/>
        <a:ext cx="2142976" cy="1285785"/>
      </dsp:txXfrm>
    </dsp:sp>
    <dsp:sp modelId="{DB0C875D-FE74-43CF-93AC-5786FA5B1F14}">
      <dsp:nvSpPr>
        <dsp:cNvPr id="0" name=""/>
        <dsp:cNvSpPr/>
      </dsp:nvSpPr>
      <dsp:spPr>
        <a:xfrm>
          <a:off x="2359975" y="1864563"/>
          <a:ext cx="2142976" cy="1285785"/>
        </a:xfrm>
        <a:prstGeom prst="rect">
          <a:avLst/>
        </a:prstGeom>
        <a:solidFill>
          <a:schemeClr val="accent4">
            <a:hueOff val="-2480428"/>
            <a:satOff val="14944"/>
            <a:lumOff val="119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A6: Security Misconfiguration</a:t>
          </a:r>
        </a:p>
      </dsp:txBody>
      <dsp:txXfrm>
        <a:off x="2359975" y="1864563"/>
        <a:ext cx="2142976" cy="1285785"/>
      </dsp:txXfrm>
    </dsp:sp>
    <dsp:sp modelId="{8BBDA470-83FD-473A-8CA2-0613FB964C29}">
      <dsp:nvSpPr>
        <dsp:cNvPr id="0" name=""/>
        <dsp:cNvSpPr/>
      </dsp:nvSpPr>
      <dsp:spPr>
        <a:xfrm>
          <a:off x="4717248" y="1864563"/>
          <a:ext cx="2142976" cy="1285785"/>
        </a:xfrm>
        <a:prstGeom prst="rect">
          <a:avLst/>
        </a:prstGeom>
        <a:solidFill>
          <a:schemeClr val="accent4">
            <a:hueOff val="-2976513"/>
            <a:satOff val="17933"/>
            <a:lumOff val="143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A7: </a:t>
          </a:r>
          <a:r>
            <a:rPr kumimoji="0" lang="en-GB" sz="2000" b="1" i="0" u="none" strike="noStrike" kern="1200" cap="none" spc="0" normalizeH="0" baseline="0" noProof="0" dirty="0">
              <a:ln/>
              <a:effectLst/>
              <a:uLnTx/>
              <a:uFillTx/>
              <a:latin typeface="+mn-lt"/>
            </a:rPr>
            <a:t> Cross-Site Scripting</a:t>
          </a:r>
          <a:endParaRPr kumimoji="0" lang="en-US" sz="2000" b="1" i="0" u="none" strike="noStrike" kern="1200" cap="none" spc="0" normalizeH="0" baseline="0" noProof="0" dirty="0">
            <a:ln/>
            <a:effectLst/>
            <a:uLnTx/>
            <a:uFillTx/>
            <a:latin typeface="+mn-lt"/>
          </a:endParaRPr>
        </a:p>
      </dsp:txBody>
      <dsp:txXfrm>
        <a:off x="4717248" y="1864563"/>
        <a:ext cx="2142976" cy="1285785"/>
      </dsp:txXfrm>
    </dsp:sp>
    <dsp:sp modelId="{59DD1C5D-599E-4CCD-9219-47AAF377CCFF}">
      <dsp:nvSpPr>
        <dsp:cNvPr id="0" name=""/>
        <dsp:cNvSpPr/>
      </dsp:nvSpPr>
      <dsp:spPr>
        <a:xfrm>
          <a:off x="7074522" y="1864563"/>
          <a:ext cx="2142976" cy="1285785"/>
        </a:xfrm>
        <a:prstGeom prst="rect">
          <a:avLst/>
        </a:prstGeom>
        <a:solidFill>
          <a:schemeClr val="accent4">
            <a:hueOff val="-3472599"/>
            <a:satOff val="20921"/>
            <a:lumOff val="167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A8: Insecure Deserialization</a:t>
          </a:r>
        </a:p>
      </dsp:txBody>
      <dsp:txXfrm>
        <a:off x="7074522" y="1864563"/>
        <a:ext cx="2142976" cy="1285785"/>
      </dsp:txXfrm>
    </dsp:sp>
    <dsp:sp modelId="{05902CD6-3368-4AEF-857F-AE64CE7F66E4}">
      <dsp:nvSpPr>
        <dsp:cNvPr id="0" name=""/>
        <dsp:cNvSpPr/>
      </dsp:nvSpPr>
      <dsp:spPr>
        <a:xfrm>
          <a:off x="2359975" y="3364646"/>
          <a:ext cx="2142976" cy="1285785"/>
        </a:xfrm>
        <a:prstGeom prst="rect">
          <a:avLst/>
        </a:prstGeom>
        <a:solidFill>
          <a:schemeClr val="accent4">
            <a:hueOff val="-3968684"/>
            <a:satOff val="23910"/>
            <a:lumOff val="191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kumimoji="0" lang="en-US" sz="2000" b="1" i="0" u="none" strike="noStrike" kern="1200" cap="none" spc="0" normalizeH="0" baseline="0" noProof="0" dirty="0">
              <a:ln/>
              <a:effectLst/>
              <a:uLnTx/>
              <a:uFillTx/>
              <a:latin typeface="+mn-lt"/>
            </a:rPr>
            <a:t>A9: </a:t>
          </a:r>
          <a:r>
            <a:rPr kumimoji="0" lang="en-GB" sz="2000" b="1" i="0" u="none" strike="noStrike" kern="1200" cap="none" spc="0" normalizeH="0" baseline="0" noProof="0" dirty="0">
              <a:ln/>
              <a:effectLst/>
              <a:uLnTx/>
              <a:uFillTx/>
              <a:latin typeface="+mn-lt"/>
            </a:rPr>
            <a:t>Using Components with Known Vulnerable </a:t>
          </a:r>
          <a:endParaRPr kumimoji="0" lang="en-US" sz="2000" b="1" i="0" u="none" strike="noStrike" kern="1200" cap="none" spc="0" normalizeH="0" baseline="0" noProof="0" dirty="0">
            <a:ln/>
            <a:effectLst/>
            <a:uLnTx/>
            <a:uFillTx/>
            <a:latin typeface="+mn-lt"/>
          </a:endParaRPr>
        </a:p>
      </dsp:txBody>
      <dsp:txXfrm>
        <a:off x="2359975" y="3364646"/>
        <a:ext cx="2142976" cy="1285785"/>
      </dsp:txXfrm>
    </dsp:sp>
    <dsp:sp modelId="{AB8EC8CA-2DD9-43B0-BAC8-DBF5D6A86196}">
      <dsp:nvSpPr>
        <dsp:cNvPr id="0" name=""/>
        <dsp:cNvSpPr/>
      </dsp:nvSpPr>
      <dsp:spPr>
        <a:xfrm>
          <a:off x="4717248" y="3364646"/>
          <a:ext cx="2142976" cy="1285785"/>
        </a:xfrm>
        <a:prstGeom prst="rect">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A10: Insufficient Logging &amp; Monitoring</a:t>
          </a:r>
        </a:p>
      </dsp:txBody>
      <dsp:txXfrm>
        <a:off x="4717248" y="3364646"/>
        <a:ext cx="2142976" cy="12857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7234FC-34C2-4AEC-8F82-4A8E33631598}">
      <dsp:nvSpPr>
        <dsp:cNvPr id="0" name=""/>
        <dsp:cNvSpPr/>
      </dsp:nvSpPr>
      <dsp:spPr>
        <a:xfrm>
          <a:off x="0" y="77442"/>
          <a:ext cx="8839200" cy="2201062"/>
        </a:xfrm>
        <a:prstGeom prst="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020" tIns="1353820" rIns="6860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Title is: “The Top 10 Most Critical Web Application Security </a:t>
          </a:r>
          <a:r>
            <a:rPr lang="en-US" sz="2400" u="sng" kern="1200" dirty="0"/>
            <a:t>Risks</a:t>
          </a:r>
          <a:r>
            <a:rPr lang="en-US" sz="2400" kern="1200" dirty="0"/>
            <a:t>”</a:t>
          </a:r>
        </a:p>
      </dsp:txBody>
      <dsp:txXfrm>
        <a:off x="0" y="77442"/>
        <a:ext cx="8839200" cy="2201062"/>
      </dsp:txXfrm>
    </dsp:sp>
    <dsp:sp modelId="{EECC9B0E-3D40-41CE-8C27-DB1AB293F165}">
      <dsp:nvSpPr>
        <dsp:cNvPr id="0" name=""/>
        <dsp:cNvSpPr/>
      </dsp:nvSpPr>
      <dsp:spPr>
        <a:xfrm>
          <a:off x="441960" y="261052"/>
          <a:ext cx="5882646" cy="775790"/>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a:lnSpc>
              <a:spcPct val="90000"/>
            </a:lnSpc>
            <a:spcBef>
              <a:spcPct val="0"/>
            </a:spcBef>
            <a:spcAft>
              <a:spcPct val="35000"/>
            </a:spcAft>
            <a:buNone/>
          </a:pPr>
          <a:r>
            <a:rPr lang="en-US" sz="2400" b="1" kern="1200" dirty="0"/>
            <a:t>It’s About </a:t>
          </a:r>
          <a:r>
            <a:rPr lang="en-US" sz="2400" b="1" u="sng" kern="1200" dirty="0"/>
            <a:t>Risks</a:t>
          </a:r>
          <a:r>
            <a:rPr lang="en-US" sz="2400" b="1" kern="1200" dirty="0"/>
            <a:t>, Not Just Vulnerabilities</a:t>
          </a:r>
        </a:p>
      </dsp:txBody>
      <dsp:txXfrm>
        <a:off x="479831" y="298923"/>
        <a:ext cx="5806904" cy="700048"/>
      </dsp:txXfrm>
    </dsp:sp>
    <dsp:sp modelId="{30EE8C5C-690F-4BB4-834D-FD3892049F31}">
      <dsp:nvSpPr>
        <dsp:cNvPr id="0" name=""/>
        <dsp:cNvSpPr/>
      </dsp:nvSpPr>
      <dsp:spPr>
        <a:xfrm>
          <a:off x="0" y="2445895"/>
          <a:ext cx="8839200" cy="2201062"/>
        </a:xfrm>
        <a:prstGeom prst="rect">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6020" tIns="1353820" rIns="686020"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Based on the OWASP Risk Rating Methodology, used to prioritize Top 10</a:t>
          </a:r>
        </a:p>
      </dsp:txBody>
      <dsp:txXfrm>
        <a:off x="0" y="2445895"/>
        <a:ext cx="8839200" cy="2201062"/>
      </dsp:txXfrm>
    </dsp:sp>
    <dsp:sp modelId="{BB7965C2-AA11-47B5-8B03-E09E683DC7B5}">
      <dsp:nvSpPr>
        <dsp:cNvPr id="0" name=""/>
        <dsp:cNvSpPr/>
      </dsp:nvSpPr>
      <dsp:spPr>
        <a:xfrm>
          <a:off x="441960" y="2629504"/>
          <a:ext cx="5882646" cy="775790"/>
        </a:xfrm>
        <a:prstGeom prst="roundRect">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871" tIns="0" rIns="233871" bIns="0" numCol="1" spcCol="1270" anchor="ctr" anchorCtr="0">
          <a:noAutofit/>
        </a:bodyPr>
        <a:lstStyle/>
        <a:p>
          <a:pPr marL="0" lvl="0" indent="0" algn="l" defTabSz="1066800">
            <a:lnSpc>
              <a:spcPct val="90000"/>
            </a:lnSpc>
            <a:spcBef>
              <a:spcPct val="0"/>
            </a:spcBef>
            <a:spcAft>
              <a:spcPct val="35000"/>
            </a:spcAft>
            <a:buNone/>
          </a:pPr>
          <a:r>
            <a:rPr lang="en-US" sz="2400" b="1" kern="1200" dirty="0"/>
            <a:t>OWASP Top 10 Risk Rating Methodology</a:t>
          </a:r>
        </a:p>
      </dsp:txBody>
      <dsp:txXfrm>
        <a:off x="479831" y="2667375"/>
        <a:ext cx="5806904" cy="7000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4F252-8629-47EA-87CE-773610201442}" type="datetimeFigureOut">
              <a:rPr lang="en-US" smtClean="0"/>
              <a:t>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57929-CF4F-4DE2-810B-014D27B8385A}" type="slidenum">
              <a:rPr lang="en-US" smtClean="0"/>
              <a:t>‹#›</a:t>
            </a:fld>
            <a:endParaRPr lang="en-US"/>
          </a:p>
        </p:txBody>
      </p:sp>
    </p:spTree>
    <p:extLst>
      <p:ext uri="{BB962C8B-B14F-4D97-AF65-F5344CB8AC3E}">
        <p14:creationId xmlns:p14="http://schemas.microsoft.com/office/powerpoint/2010/main" val="1947814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faforms.com/308703"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ocs.google.com/presentation/d/10wi1EWFCPZwCpkB6qZaBNN8mR2XfQs8sLxcj9SCsP6c/edit?usp=sharing"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owasp.org/index.php/Azerbaija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owasp.org/index.php/Membership#tab=Corporate_Supporter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owasp.org/index.php/February_2015_Membership_Repor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google.com/spreadsheets/d/1uirL5Ew7WID1-mwdx5GVDeF2f8KwvuXG1JZ05e6rv2k/edit#gid=0"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google.com/spreadsheets/d/1uirL5Ew7WID1-mwdx5GVDeF2f8KwvuXG1JZ05e6rv2k/edit#gid=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 name="Google Shape;35;p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Font typeface="Arial"/>
              <a:buNone/>
            </a:pPr>
            <a:r>
              <a:rPr lang="en" sz="1200">
                <a:solidFill>
                  <a:schemeClr val="dk1"/>
                </a:solidFill>
                <a:latin typeface="Ubuntu"/>
                <a:ea typeface="Ubuntu"/>
                <a:cs typeface="Ubuntu"/>
                <a:sym typeface="Ubuntu"/>
              </a:rPr>
              <a:t>TJB - These slides are linked to EVERY chapter around the world and should be presented at OWASP AppSec Conferences and OWASP Chapters to help explain how the platform of the OWASP Foundation operates and provides services to existing and future members and supporters.</a:t>
            </a:r>
            <a:endParaRPr sz="1200">
              <a:solidFill>
                <a:schemeClr val="dk1"/>
              </a:solidFill>
              <a:latin typeface="Ubuntu"/>
              <a:ea typeface="Ubuntu"/>
              <a:cs typeface="Ubuntu"/>
              <a:sym typeface="Ubuntu"/>
            </a:endParaRPr>
          </a:p>
          <a:p>
            <a:pPr marL="0" marR="0" lvl="0" indent="0" algn="l" rtl="0">
              <a:spcBef>
                <a:spcPts val="0"/>
              </a:spcBef>
              <a:spcAft>
                <a:spcPts val="0"/>
              </a:spcAft>
              <a:buClr>
                <a:srgbClr val="000000"/>
              </a:buClr>
              <a:buFont typeface="Arial"/>
              <a:buNone/>
            </a:pPr>
            <a:endParaRPr sz="1200">
              <a:solidFill>
                <a:schemeClr val="dk1"/>
              </a:solidFill>
              <a:latin typeface="Ubuntu"/>
              <a:ea typeface="Ubuntu"/>
              <a:cs typeface="Ubuntu"/>
              <a:sym typeface="Ubuntu"/>
            </a:endParaRPr>
          </a:p>
          <a:p>
            <a:pPr marL="0" marR="0" lvl="0" indent="0" algn="l" rtl="0">
              <a:spcBef>
                <a:spcPts val="0"/>
              </a:spcBef>
              <a:spcAft>
                <a:spcPts val="0"/>
              </a:spcAft>
              <a:buClr>
                <a:srgbClr val="000000"/>
              </a:buClr>
              <a:buFont typeface="Arial"/>
              <a:buNone/>
            </a:pPr>
            <a:r>
              <a:rPr lang="en" sz="1200">
                <a:solidFill>
                  <a:schemeClr val="dk1"/>
                </a:solidFill>
                <a:latin typeface="Ubuntu"/>
                <a:ea typeface="Ubuntu"/>
                <a:cs typeface="Ubuntu"/>
                <a:sym typeface="Ubuntu"/>
              </a:rPr>
              <a:t>If you are reading this…. And find a ERROR you can MAKE THE CHANGE OR you can notify the owasp foundation to make the change and a member will do so accordingly. </a:t>
            </a:r>
            <a:r>
              <a:rPr lang="en" sz="1200" u="sng">
                <a:solidFill>
                  <a:schemeClr val="hlink"/>
                </a:solidFill>
                <a:latin typeface="Ubuntu"/>
                <a:ea typeface="Ubuntu"/>
                <a:cs typeface="Ubuntu"/>
                <a:sym typeface="Ubuntu"/>
                <a:hlinkClick r:id="rId3"/>
              </a:rPr>
              <a:t>CONTACT US</a:t>
            </a:r>
            <a:endParaRPr sz="1200">
              <a:solidFill>
                <a:schemeClr val="dk1"/>
              </a:solidFill>
              <a:latin typeface="Ubuntu"/>
              <a:ea typeface="Ubuntu"/>
              <a:cs typeface="Ubuntu"/>
              <a:sym typeface="Ubuntu"/>
            </a:endParaRPr>
          </a:p>
          <a:p>
            <a:pPr marL="0" marR="0" lvl="0" indent="0" algn="l" rtl="0">
              <a:spcBef>
                <a:spcPts val="0"/>
              </a:spcBef>
              <a:spcAft>
                <a:spcPts val="0"/>
              </a:spcAft>
              <a:buClr>
                <a:srgbClr val="000000"/>
              </a:buClr>
              <a:buFont typeface="Arial"/>
              <a:buNone/>
            </a:pPr>
            <a:endParaRPr sz="1200">
              <a:solidFill>
                <a:schemeClr val="dk1"/>
              </a:solidFill>
              <a:latin typeface="Ubuntu"/>
              <a:ea typeface="Ubuntu"/>
              <a:cs typeface="Ubuntu"/>
              <a:sym typeface="Ubuntu"/>
            </a:endParaRPr>
          </a:p>
          <a:p>
            <a:pPr marL="0" marR="0" lvl="0" indent="0" algn="l" rtl="0">
              <a:spcBef>
                <a:spcPts val="0"/>
              </a:spcBef>
              <a:spcAft>
                <a:spcPts val="0"/>
              </a:spcAft>
              <a:buClr>
                <a:srgbClr val="000000"/>
              </a:buClr>
              <a:buFont typeface="Arial"/>
              <a:buNone/>
            </a:pPr>
            <a:r>
              <a:rPr lang="en" sz="1200">
                <a:solidFill>
                  <a:schemeClr val="dk1"/>
                </a:solidFill>
                <a:latin typeface="Ubuntu"/>
                <a:ea typeface="Ubuntu"/>
                <a:cs typeface="Ubuntu"/>
                <a:sym typeface="Ubuntu"/>
              </a:rPr>
              <a:t>Direct link to these slides if you want to share them =  </a:t>
            </a:r>
            <a:r>
              <a:rPr lang="en" sz="1200" u="sng">
                <a:solidFill>
                  <a:schemeClr val="hlink"/>
                </a:solidFill>
                <a:latin typeface="Ubuntu"/>
                <a:ea typeface="Ubuntu"/>
                <a:cs typeface="Ubuntu"/>
                <a:sym typeface="Ubuntu"/>
                <a:hlinkClick r:id="rId4"/>
              </a:rPr>
              <a:t>https://docs.google.com/presentation/d/10wi1EWFCPZwCpkB6qZaBNN8mR2XfQs8sLxcj9SCsP6c/edit?usp=sharing</a:t>
            </a:r>
            <a:r>
              <a:rPr lang="en" sz="1200">
                <a:solidFill>
                  <a:schemeClr val="dk1"/>
                </a:solidFill>
                <a:latin typeface="Ubuntu"/>
                <a:ea typeface="Ubuntu"/>
                <a:cs typeface="Ubuntu"/>
                <a:sym typeface="Ubuntu"/>
              </a:rPr>
              <a:t> </a:t>
            </a:r>
            <a:endParaRPr sz="1200">
              <a:solidFill>
                <a:schemeClr val="dk1"/>
              </a:solidFill>
              <a:latin typeface="Ubuntu"/>
              <a:ea typeface="Ubuntu"/>
              <a:cs typeface="Ubuntu"/>
              <a:sym typeface="Ubuntu"/>
            </a:endParaRPr>
          </a:p>
        </p:txBody>
      </p:sp>
    </p:spTree>
    <p:extLst>
      <p:ext uri="{BB962C8B-B14F-4D97-AF65-F5344CB8AC3E}">
        <p14:creationId xmlns:p14="http://schemas.microsoft.com/office/powerpoint/2010/main" val="1620283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2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a:solidFill>
                  <a:schemeClr val="dk1"/>
                </a:solidFill>
              </a:rPr>
              <a:t>Total Count is 93 (as of 1/18/2017)   - Matt Tesauro</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13 Flagships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5 Tool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3 Code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5 Documentation Projects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37 Labs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17 Tool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4 Code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16 Documentation Projects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43 Incubators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19 Tool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8   Code Projects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16 Documentation Projects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From Johana’s 2015 report as of March.</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457200" marR="0" lvl="0" indent="-292100" algn="l" rtl="0">
              <a:lnSpc>
                <a:spcPct val="143906"/>
              </a:lnSpc>
              <a:spcBef>
                <a:spcPts val="300"/>
              </a:spcBef>
              <a:spcAft>
                <a:spcPts val="0"/>
              </a:spcAft>
              <a:buClr>
                <a:srgbClr val="000000"/>
              </a:buClr>
              <a:buSzPts val="1000"/>
              <a:buFont typeface="Arial"/>
              <a:buChar char="●"/>
            </a:pPr>
            <a:r>
              <a:rPr lang="en" sz="1000" b="1" i="0" u="none" strike="noStrike" cap="none">
                <a:solidFill>
                  <a:schemeClr val="dk1"/>
                </a:solidFill>
                <a:latin typeface="Arial"/>
                <a:ea typeface="Arial"/>
                <a:cs typeface="Arial"/>
                <a:sym typeface="Arial"/>
              </a:rPr>
              <a:t>Current Active Projects: 126</a:t>
            </a:r>
            <a:endParaRPr sz="1000" b="1" i="0" u="none" strike="noStrike" cap="none">
              <a:solidFill>
                <a:schemeClr val="dk1"/>
              </a:solidFill>
              <a:latin typeface="Arial"/>
              <a:ea typeface="Arial"/>
              <a:cs typeface="Arial"/>
              <a:sym typeface="Arial"/>
            </a:endParaRPr>
          </a:p>
          <a:p>
            <a:pPr marL="914400" marR="0" lvl="1" indent="-292100" algn="l" rtl="0">
              <a:lnSpc>
                <a:spcPct val="143906"/>
              </a:lnSpc>
              <a:spcBef>
                <a:spcPts val="4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Incubator - 97</a:t>
            </a:r>
            <a:endParaRPr sz="1000" b="0" i="0" u="none" strike="noStrike" cap="none">
              <a:solidFill>
                <a:schemeClr val="dk1"/>
              </a:solidFill>
              <a:latin typeface="Arial"/>
              <a:ea typeface="Arial"/>
              <a:cs typeface="Arial"/>
              <a:sym typeface="Arial"/>
            </a:endParaRPr>
          </a:p>
          <a:p>
            <a:pPr marL="914400" marR="0" lvl="1" indent="-292100" algn="l" rtl="0">
              <a:lnSpc>
                <a:spcPct val="143906"/>
              </a:lnSpc>
              <a:spcBef>
                <a:spcPts val="4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Labs - 26</a:t>
            </a:r>
            <a:endParaRPr sz="1000" b="0" i="0" u="none" strike="noStrike" cap="none">
              <a:solidFill>
                <a:schemeClr val="dk1"/>
              </a:solidFill>
              <a:latin typeface="Arial"/>
              <a:ea typeface="Arial"/>
              <a:cs typeface="Arial"/>
              <a:sym typeface="Arial"/>
            </a:endParaRPr>
          </a:p>
          <a:p>
            <a:pPr marL="914400" marR="0" lvl="1" indent="-292100" algn="l" rtl="0">
              <a:lnSpc>
                <a:spcPct val="115000"/>
              </a:lnSpc>
              <a:spcBef>
                <a:spcPts val="1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Flagship - 3</a:t>
            </a:r>
            <a:endParaRPr sz="1000" b="0" i="0" u="none" strike="noStrike" cap="none">
              <a:solidFill>
                <a:schemeClr val="dk1"/>
              </a:solidFill>
              <a:latin typeface="Arial"/>
              <a:ea typeface="Arial"/>
              <a:cs typeface="Arial"/>
              <a:sym typeface="Arial"/>
            </a:endParaRPr>
          </a:p>
          <a:p>
            <a:pPr marL="457200" marR="0" lvl="0" indent="-292100" algn="l" rtl="0">
              <a:lnSpc>
                <a:spcPct val="143906"/>
              </a:lnSpc>
              <a:spcBef>
                <a:spcPts val="300"/>
              </a:spcBef>
              <a:spcAft>
                <a:spcPts val="0"/>
              </a:spcAft>
              <a:buClr>
                <a:srgbClr val="000000"/>
              </a:buClr>
              <a:buSzPts val="1000"/>
              <a:buFont typeface="Arial"/>
              <a:buChar char="●"/>
            </a:pPr>
            <a:r>
              <a:rPr lang="en" sz="1000" b="0" i="0" u="none" strike="noStrike" cap="none">
                <a:solidFill>
                  <a:schemeClr val="dk1"/>
                </a:solidFill>
                <a:latin typeface="Arial"/>
                <a:ea typeface="Arial"/>
                <a:cs typeface="Arial"/>
                <a:sym typeface="Arial"/>
              </a:rPr>
              <a:t>Projects by Type:</a:t>
            </a:r>
            <a:endParaRPr/>
          </a:p>
          <a:p>
            <a:pPr marL="914400" marR="0" lvl="1" indent="-292100" algn="l" rtl="0">
              <a:lnSpc>
                <a:spcPct val="143906"/>
              </a:lnSpc>
              <a:spcBef>
                <a:spcPts val="4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19 Code projects</a:t>
            </a:r>
            <a:endParaRPr/>
          </a:p>
          <a:p>
            <a:pPr marL="914400" marR="0" lvl="1" indent="-292100" algn="l" rtl="0">
              <a:lnSpc>
                <a:spcPct val="143906"/>
              </a:lnSpc>
              <a:spcBef>
                <a:spcPts val="4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40 Documentation Projects</a:t>
            </a:r>
            <a:endParaRPr/>
          </a:p>
          <a:p>
            <a:pPr marL="914400" marR="0" lvl="1" indent="-292100" algn="l" rtl="0">
              <a:lnSpc>
                <a:spcPct val="115000"/>
              </a:lnSpc>
              <a:spcBef>
                <a:spcPts val="100"/>
              </a:spcBef>
              <a:spcAft>
                <a:spcPts val="0"/>
              </a:spcAft>
              <a:buClr>
                <a:srgbClr val="000000"/>
              </a:buClr>
              <a:buSzPts val="1000"/>
              <a:buFont typeface="Courier New"/>
              <a:buChar char="o"/>
            </a:pPr>
            <a:r>
              <a:rPr lang="en" sz="1000" b="0" i="0" u="none" strike="noStrike" cap="none">
                <a:solidFill>
                  <a:schemeClr val="dk1"/>
                </a:solidFill>
                <a:latin typeface="Arial"/>
                <a:ea typeface="Arial"/>
                <a:cs typeface="Arial"/>
                <a:sym typeface="Arial"/>
              </a:rPr>
              <a:t>53 Tool Projects</a:t>
            </a:r>
            <a:endParaRPr/>
          </a:p>
          <a:p>
            <a:pPr marL="457200" marR="0" lvl="0" indent="-228600" algn="l" rtl="0">
              <a:lnSpc>
                <a:spcPct val="115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01363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2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From Sarah’s roll-up report August 11 2013.</a:t>
            </a:r>
            <a:endParaRPr sz="1100" b="0" i="0" u="none" strike="noStrike" cap="none">
              <a:solidFill>
                <a:schemeClr val="dk1"/>
              </a:solidFill>
              <a:latin typeface="Arial"/>
              <a:ea typeface="Arial"/>
              <a:cs typeface="Arial"/>
              <a:sym typeface="Arial"/>
            </a:endParaRPr>
          </a:p>
          <a:p>
            <a:pPr marL="457200" marR="0" lvl="0" indent="-292100" algn="l" rtl="0">
              <a:lnSpc>
                <a:spcPct val="115000"/>
              </a:lnSpc>
              <a:spcBef>
                <a:spcPts val="0"/>
              </a:spcBef>
              <a:spcAft>
                <a:spcPts val="0"/>
              </a:spcAft>
              <a:buClr>
                <a:srgbClr val="000000"/>
              </a:buClr>
              <a:buSzPts val="1000"/>
              <a:buFont typeface="Arial"/>
              <a:buChar char="●"/>
            </a:pPr>
            <a:r>
              <a:rPr lang="en" sz="1000" b="0" i="0" u="none" strike="noStrike" cap="none">
                <a:solidFill>
                  <a:schemeClr val="dk1"/>
                </a:solidFill>
                <a:latin typeface="Arial"/>
                <a:ea typeface="Arial"/>
                <a:cs typeface="Arial"/>
                <a:sym typeface="Arial"/>
              </a:rPr>
              <a:t>New Chapters August 2013: 1</a:t>
            </a:r>
            <a:endParaRPr/>
          </a:p>
          <a:p>
            <a:pPr marL="0" marR="0" lvl="0" indent="0" algn="l" rtl="0">
              <a:spcBef>
                <a:spcPts val="0"/>
              </a:spcBef>
              <a:spcAft>
                <a:spcPts val="0"/>
              </a:spcAft>
              <a:buClr>
                <a:srgbClr val="1155CC"/>
              </a:buClr>
              <a:buFont typeface="Arial"/>
              <a:buNone/>
            </a:pPr>
            <a:r>
              <a:rPr lang="en" sz="1000" b="0" i="0" u="sng" strike="noStrike" cap="none">
                <a:solidFill>
                  <a:schemeClr val="hlink"/>
                </a:solidFill>
                <a:latin typeface="Arial"/>
                <a:ea typeface="Arial"/>
                <a:cs typeface="Arial"/>
                <a:sym typeface="Arial"/>
                <a:hlinkClick r:id="rId3"/>
              </a:rPr>
              <a:t>Azerbaijan</a:t>
            </a:r>
            <a:r>
              <a:rPr lang="en" sz="1000" b="0" i="0" u="sng" strike="noStrike" cap="none">
                <a:solidFill>
                  <a:srgbClr val="1155CC"/>
                </a:solidFill>
                <a:latin typeface="Arial"/>
                <a:ea typeface="Arial"/>
                <a:cs typeface="Arial"/>
                <a:sym typeface="Arial"/>
              </a:rPr>
              <a:t> </a:t>
            </a:r>
            <a:r>
              <a:rPr lang="en" sz="1000" b="0" i="0" u="none" strike="noStrike" cap="none">
                <a:solidFill>
                  <a:schemeClr val="dk1"/>
                </a:solidFill>
                <a:latin typeface="Arial"/>
                <a:ea typeface="Arial"/>
                <a:cs typeface="Arial"/>
                <a:sym typeface="Arial"/>
              </a:rPr>
              <a:t>(Middle East) - lead by  </a:t>
            </a:r>
            <a:r>
              <a:rPr lang="en" sz="1000" b="0" i="0" u="none" strike="noStrike" cap="none">
                <a:solidFill>
                  <a:srgbClr val="663366"/>
                </a:solidFill>
                <a:latin typeface="Arial"/>
                <a:ea typeface="Arial"/>
                <a:cs typeface="Arial"/>
                <a:sym typeface="Arial"/>
              </a:rPr>
              <a:t>Adil Aliyev</a:t>
            </a:r>
            <a:endParaRPr/>
          </a:p>
          <a:p>
            <a:pPr marL="0" marR="0" lvl="0" indent="0" algn="l" rtl="0">
              <a:spcBef>
                <a:spcPts val="0"/>
              </a:spcBef>
              <a:spcAft>
                <a:spcPts val="0"/>
              </a:spcAft>
              <a:buClr>
                <a:schemeClr val="dk1"/>
              </a:buClr>
              <a:buFont typeface="Arial"/>
              <a:buNone/>
            </a:pPr>
            <a:endParaRPr sz="1000" b="0" i="0" u="none" strike="noStrike" cap="none">
              <a:solidFill>
                <a:srgbClr val="663366"/>
              </a:solidFill>
              <a:latin typeface="Arial"/>
              <a:ea typeface="Arial"/>
              <a:cs typeface="Arial"/>
              <a:sym typeface="Arial"/>
            </a:endParaRPr>
          </a:p>
          <a:p>
            <a:pPr marL="0" marR="0" lvl="0" indent="0" algn="l" rtl="0">
              <a:spcBef>
                <a:spcPts val="0"/>
              </a:spcBef>
              <a:spcAft>
                <a:spcPts val="0"/>
              </a:spcAft>
              <a:buClr>
                <a:srgbClr val="663366"/>
              </a:buClr>
              <a:buFont typeface="Arial"/>
              <a:buNone/>
            </a:pPr>
            <a:r>
              <a:rPr lang="en" sz="1000" b="0" i="0" u="none" strike="noStrike" cap="none">
                <a:solidFill>
                  <a:srgbClr val="663366"/>
                </a:solidFill>
                <a:latin typeface="Arial"/>
                <a:ea typeface="Arial"/>
                <a:cs typeface="Arial"/>
                <a:sym typeface="Arial"/>
              </a:rPr>
              <a:t>How many countries?</a:t>
            </a:r>
            <a:endParaRPr sz="1000" b="0" i="0" u="none" strike="noStrike" cap="none">
              <a:solidFill>
                <a:srgbClr val="663366"/>
              </a:solidFill>
              <a:latin typeface="Arial"/>
              <a:ea typeface="Arial"/>
              <a:cs typeface="Arial"/>
              <a:sym typeface="Arial"/>
            </a:endParaRPr>
          </a:p>
          <a:p>
            <a:pPr marL="0" marR="0" lvl="0" indent="0" algn="l" rtl="0">
              <a:spcBef>
                <a:spcPts val="0"/>
              </a:spcBef>
              <a:spcAft>
                <a:spcPts val="0"/>
              </a:spcAft>
              <a:buClr>
                <a:srgbClr val="663366"/>
              </a:buClr>
              <a:buFont typeface="Arial"/>
              <a:buNone/>
            </a:pPr>
            <a:r>
              <a:rPr lang="en" sz="1000" b="0" i="0" u="none" strike="noStrike" cap="none">
                <a:solidFill>
                  <a:srgbClr val="663366"/>
                </a:solidFill>
                <a:latin typeface="Arial"/>
                <a:ea typeface="Arial"/>
                <a:cs typeface="Arial"/>
                <a:sym typeface="Arial"/>
              </a:rPr>
              <a:t>as of 4/2/2015</a:t>
            </a:r>
            <a:endParaRPr sz="1000" b="0" i="0" u="none" strike="noStrike" cap="none">
              <a:solidFill>
                <a:srgbClr val="663366"/>
              </a:solidFill>
              <a:latin typeface="Arial"/>
              <a:ea typeface="Arial"/>
              <a:cs typeface="Arial"/>
              <a:sym typeface="Arial"/>
            </a:endParaRPr>
          </a:p>
          <a:p>
            <a:pPr marL="0" marR="0" lvl="0" indent="0" algn="l" rtl="0">
              <a:spcBef>
                <a:spcPts val="0"/>
              </a:spcBef>
              <a:spcAft>
                <a:spcPts val="0"/>
              </a:spcAft>
              <a:buClr>
                <a:srgbClr val="663366"/>
              </a:buClr>
              <a:buFont typeface="Arial"/>
              <a:buNone/>
            </a:pPr>
            <a:r>
              <a:rPr lang="en" sz="1000" b="0" i="0" u="none" strike="noStrike" cap="none">
                <a:solidFill>
                  <a:srgbClr val="663366"/>
                </a:solidFill>
                <a:latin typeface="Arial"/>
                <a:ea typeface="Arial"/>
                <a:cs typeface="Arial"/>
                <a:sym typeface="Arial"/>
              </a:rPr>
              <a:t>10</a:t>
            </a:r>
            <a:r>
              <a:rPr lang="en" sz="1000">
                <a:solidFill>
                  <a:srgbClr val="663366"/>
                </a:solidFill>
              </a:rPr>
              <a:t>8</a:t>
            </a:r>
            <a:r>
              <a:rPr lang="en" sz="1000" b="0" i="0" u="none" strike="noStrike" cap="none">
                <a:solidFill>
                  <a:srgbClr val="663366"/>
                </a:solidFill>
                <a:latin typeface="Arial"/>
                <a:ea typeface="Arial"/>
                <a:cs typeface="Arial"/>
                <a:sym typeface="Arial"/>
              </a:rPr>
              <a:t> as of </a:t>
            </a:r>
            <a:r>
              <a:rPr lang="en" sz="1000">
                <a:solidFill>
                  <a:srgbClr val="663366"/>
                </a:solidFill>
              </a:rPr>
              <a:t>1/4/2017</a:t>
            </a:r>
            <a:endParaRPr/>
          </a:p>
        </p:txBody>
      </p:sp>
    </p:spTree>
    <p:extLst>
      <p:ext uri="{BB962C8B-B14F-4D97-AF65-F5344CB8AC3E}">
        <p14:creationId xmlns:p14="http://schemas.microsoft.com/office/powerpoint/2010/main" val="2720530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2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Updated to 36k - TJB 19-Feb</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2013: 43,000</a:t>
            </a:r>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ye2014: 44,000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a:solidFill>
                  <a:schemeClr val="dk1"/>
                </a:solidFill>
              </a:rPr>
              <a:t>Ye 2016:  55,000</a:t>
            </a:r>
            <a:endParaRPr sz="1100">
              <a:solidFill>
                <a:schemeClr val="dk1"/>
              </a:solidFil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a:solidFill>
                  <a:schemeClr val="dk1"/>
                </a:solidFill>
              </a:rPr>
              <a:t>As of 2017-01-17:</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Total number of lists: 882</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Top 3 lists that are not chapters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owasp-modsecurity-core-rule-set 1,008 members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owasp-testing 979 members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owasp-topten 694</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Top 3 lists overall  </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owasp-new-york  1,917 members</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owasp-nynjmetro 1,736 members </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  owasp-twincities   1,500 members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p:txBody>
      </p:sp>
    </p:spTree>
    <p:extLst>
      <p:ext uri="{BB962C8B-B14F-4D97-AF65-F5344CB8AC3E}">
        <p14:creationId xmlns:p14="http://schemas.microsoft.com/office/powerpoint/2010/main" val="1579609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2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Does Industry &amp; Government think our materials are creditable? </a:t>
            </a:r>
            <a:endParaRPr/>
          </a:p>
          <a:p>
            <a:pPr marL="0" marR="0" lvl="0" indent="0" algn="l" rtl="0">
              <a:spcBef>
                <a:spcPts val="0"/>
              </a:spcBef>
              <a:spcAft>
                <a:spcPts val="0"/>
              </a:spcAft>
              <a:buClr>
                <a:schemeClr val="dk1"/>
              </a:buClr>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NOTE: pick a few that you find interesting, (delete the rest) no need to name them all...</a:t>
            </a:r>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Canadian Cyber Incident Response Centre, Center for Internet Security (CIS), Centre for the Protection of National Infrastructure (CPNI), Cloud Security Alliance (CSA), Defense Information Systems Agency (DISA), European Network and Information Security Agency (ENISA), Federal Financial Institutions Examination Council (FFIEC), Federal Trade Commission (FTC), Financial Services Roundtable, GovCertUK, Institute of Electrical and Electronics Engineers (IEEE), International Organization for Standardization (ISO) and International Electrotechnical Commission (IEC), National Cyber Security Division, National Institute of Standards and Technology (NIST), National Security Agency/Central Security Service, Payment Card Industry Security Standards Council (PCI SSC), SANS Institute, Software Engineering Institute (SEI), Trusted Information Sharing Network for Critical Infrastructure Protection (TISN), World Wide Web Consortium (W3C), Australian Computer Emergency Response Team (AusCERT), Canadian Cyber Incident Response Centre, Combined Security Incident Response Team (CSIRTUK), Information Assurance Technology Analysis Center (IATAC),  Data and Analysis Center for Software (DACS). </a:t>
            </a:r>
            <a:endParaRPr/>
          </a:p>
          <a:p>
            <a:pPr marL="0" marR="0" lvl="0" indent="0" algn="l" rtl="0">
              <a:spcBef>
                <a:spcPts val="0"/>
              </a:spcBef>
              <a:spcAft>
                <a:spcPts val="0"/>
              </a:spcAft>
              <a:buClr>
                <a:schemeClr val="dk1"/>
              </a:buClr>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And in September the Department of Homeland Security (DHS)!</a:t>
            </a:r>
            <a:endParaRPr sz="1200" b="0"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88 as of 2013</a:t>
            </a:r>
            <a:endParaRPr sz="1200" b="0"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endParaRPr sz="1200">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126 as of 03/31/2015</a:t>
            </a:r>
            <a:endParaRPr/>
          </a:p>
          <a:p>
            <a:pPr marL="0" marR="0" lvl="0" indent="0" algn="l" rtl="0">
              <a:spcBef>
                <a:spcPts val="0"/>
              </a:spcBef>
              <a:spcAft>
                <a:spcPts val="0"/>
              </a:spcAft>
              <a:buClr>
                <a:schemeClr val="dk1"/>
              </a:buClr>
              <a:buFont typeface="Arial"/>
              <a:buNone/>
            </a:pPr>
            <a:endParaRPr sz="1200" b="0"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Source: </a:t>
            </a:r>
            <a:endParaRPr sz="1200" b="0"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Arial"/>
              <a:buNone/>
            </a:pPr>
            <a:r>
              <a:rPr lang="en" sz="1200" b="0" i="0" u="none" strike="noStrike" cap="none">
                <a:solidFill>
                  <a:schemeClr val="dk1"/>
                </a:solidFill>
                <a:latin typeface="Arial"/>
                <a:ea typeface="Arial"/>
                <a:cs typeface="Arial"/>
                <a:sym typeface="Arial"/>
              </a:rPr>
              <a:t>https://www.owasp.org/index.php/Industry:Citations</a:t>
            </a: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3830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3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a:solidFill>
                  <a:schemeClr val="dk1"/>
                </a:solidFill>
              </a:rPr>
              <a:t>TJB Updated </a:t>
            </a:r>
            <a:r>
              <a:rPr lang="en" sz="1100" u="sng">
                <a:solidFill>
                  <a:schemeClr val="hlink"/>
                </a:solidFill>
                <a:hlinkClick r:id="rId3"/>
              </a:rPr>
              <a:t>https://www.owasp.org/index.php/Membership#tab=Corporate_Supporters</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Are you a alumni? Do you give back to your college - bring them OWASP via or Academic Supporters program. Academics supporters provide space for chapter or student chapter meetings and provide feedback on our educational materials as well as conversation around application security curriculum development.</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We are currently revising our Academic Supporters program. In the past we have had over 100 universities and schools listed as academic supporters.</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2015 - 9</a:t>
            </a: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2016 - 20</a:t>
            </a:r>
            <a:endParaRPr sz="1100">
              <a:solidFill>
                <a:schemeClr val="dk1"/>
              </a:solidFil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8 reported active/confirmed as of 3/31/2015</a:t>
            </a:r>
            <a:endParaRPr/>
          </a:p>
          <a:p>
            <a:pPr marL="0" marR="0" lvl="0" indent="0" algn="l" rtl="0">
              <a:spcBef>
                <a:spcPts val="0"/>
              </a:spcBef>
              <a:spcAft>
                <a:spcPts val="0"/>
              </a:spcAft>
              <a:buClr>
                <a:schemeClr val="dk1"/>
              </a:buClr>
              <a:buFont typeface="Arial"/>
              <a:buNone/>
            </a:pPr>
            <a:endParaRPr sz="1100">
              <a:solidFill>
                <a:schemeClr val="dk1"/>
              </a:solidFill>
            </a:endParaRPr>
          </a:p>
        </p:txBody>
      </p:sp>
    </p:spTree>
    <p:extLst>
      <p:ext uri="{BB962C8B-B14F-4D97-AF65-F5344CB8AC3E}">
        <p14:creationId xmlns:p14="http://schemas.microsoft.com/office/powerpoint/2010/main" val="342218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3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Corporate Supporters -- Industry providers such as UPS, BestBuy, HP, Oracle, Twitter, and many technology service providers including Rackspace thank you for hosting the website btw (count from https://www.owasp.org/index.php/Main_Page) </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Source: </a:t>
            </a:r>
            <a:r>
              <a:rPr lang="en" sz="1100" b="0" i="0" u="sng" strike="noStrike" cap="none">
                <a:solidFill>
                  <a:schemeClr val="hlink"/>
                </a:solidFill>
                <a:latin typeface="Arial"/>
                <a:ea typeface="Arial"/>
                <a:cs typeface="Arial"/>
                <a:sym typeface="Arial"/>
                <a:hlinkClick r:id="rId3"/>
              </a:rPr>
              <a:t>https://www.owasp.org/index.php/February_2015_Membership_Report</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Ye 2016:  71 corp supporters (9 premier and 62 contributor)</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TJB Updated as of 1/17 </a:t>
            </a:r>
            <a:r>
              <a:rPr lang="en" sz="1100" u="sng">
                <a:solidFill>
                  <a:schemeClr val="hlink"/>
                </a:solidFill>
                <a:hlinkClick r:id="rId4"/>
              </a:rPr>
              <a:t>https://docs.google.com/spreadsheets/d/1uirL5Ew7WID1-mwdx5GVDeF2f8KwvuXG1JZ05e6rv2k/edit#gid=0</a:t>
            </a:r>
            <a:r>
              <a:rPr lang="en" sz="1100">
                <a:solidFill>
                  <a:schemeClr val="dk1"/>
                </a:solidFill>
              </a:rPr>
              <a:t> </a:t>
            </a:r>
            <a:endParaRPr sz="1100">
              <a:solidFill>
                <a:schemeClr val="dk1"/>
              </a:solidFill>
            </a:endParaRPr>
          </a:p>
        </p:txBody>
      </p:sp>
    </p:spTree>
    <p:extLst>
      <p:ext uri="{BB962C8B-B14F-4D97-AF65-F5344CB8AC3E}">
        <p14:creationId xmlns:p14="http://schemas.microsoft.com/office/powerpoint/2010/main" val="211501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http://owasp.com/index.php/July_2013_Membership_Report</a:t>
            </a:r>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a:solidFill>
                  <a:schemeClr val="dk1"/>
                </a:solidFill>
              </a:rPr>
              <a:t>TJB updated as of </a:t>
            </a:r>
            <a:r>
              <a:rPr lang="en" sz="1100" u="sng">
                <a:solidFill>
                  <a:schemeClr val="hlink"/>
                </a:solidFill>
                <a:hlinkClick r:id="rId3"/>
              </a:rPr>
              <a:t>https://docs.google.com/spreadsheets/d/1uirL5Ew7WID1-mwdx5GVDeF2f8KwvuXG1JZ05e6rv2k/edit#gid=0</a:t>
            </a:r>
            <a:r>
              <a:rPr lang="en" sz="1100">
                <a:solidFill>
                  <a:schemeClr val="dk1"/>
                </a:solidFill>
              </a:rPr>
              <a:t> </a:t>
            </a:r>
            <a:endParaRPr sz="1100">
              <a:solidFill>
                <a:schemeClr val="dk1"/>
              </a:solidFill>
            </a:endParaRPr>
          </a:p>
        </p:txBody>
      </p:sp>
    </p:spTree>
    <p:extLst>
      <p:ext uri="{BB962C8B-B14F-4D97-AF65-F5344CB8AC3E}">
        <p14:creationId xmlns:p14="http://schemas.microsoft.com/office/powerpoint/2010/main" val="867552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3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rgbClr val="000000"/>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1281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a:t>
            </a:r>
          </a:p>
          <a:p>
            <a:r>
              <a:rPr lang="en-US" dirty="0"/>
              <a:t>Lessons learned</a:t>
            </a:r>
          </a:p>
          <a:p>
            <a:r>
              <a:rPr lang="en-US" dirty="0"/>
              <a:t>Community to ask questions</a:t>
            </a:r>
          </a:p>
          <a:p>
            <a:r>
              <a:rPr lang="en-US" dirty="0"/>
              <a:t>Learn, share ideas</a:t>
            </a:r>
          </a:p>
          <a:p>
            <a:r>
              <a:rPr lang="en-US" dirty="0"/>
              <a:t>Surround myself with others passionate about what they do</a:t>
            </a:r>
          </a:p>
          <a:p>
            <a:endParaRPr lang="en-US" dirty="0"/>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26</a:t>
            </a:fld>
            <a:endParaRPr lang="en-US"/>
          </a:p>
        </p:txBody>
      </p:sp>
    </p:spTree>
    <p:extLst>
      <p:ext uri="{BB962C8B-B14F-4D97-AF65-F5344CB8AC3E}">
        <p14:creationId xmlns:p14="http://schemas.microsoft.com/office/powerpoint/2010/main" val="129271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Meetings how often – how long? – Who is willing to teach/share something?</a:t>
            </a:r>
          </a:p>
          <a:p>
            <a:r>
              <a:rPr lang="en-US" dirty="0"/>
              <a:t>Circle 3 that you are most interested in</a:t>
            </a:r>
          </a:p>
        </p:txBody>
      </p:sp>
      <p:sp>
        <p:nvSpPr>
          <p:cNvPr id="4" name="Slide Number Placeholder 3"/>
          <p:cNvSpPr>
            <a:spLocks noGrp="1"/>
          </p:cNvSpPr>
          <p:nvPr>
            <p:ph type="sldNum" sz="quarter" idx="5"/>
          </p:nvPr>
        </p:nvSpPr>
        <p:spPr/>
        <p:txBody>
          <a:bodyPr/>
          <a:lstStyle/>
          <a:p>
            <a:fld id="{74257929-CF4F-4DE2-810B-014D27B8385A}" type="slidenum">
              <a:rPr lang="en-US" smtClean="0"/>
              <a:t>27</a:t>
            </a:fld>
            <a:endParaRPr lang="en-US"/>
          </a:p>
        </p:txBody>
      </p:sp>
    </p:spTree>
    <p:extLst>
      <p:ext uri="{BB962C8B-B14F-4D97-AF65-F5344CB8AC3E}">
        <p14:creationId xmlns:p14="http://schemas.microsoft.com/office/powerpoint/2010/main" val="171323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6: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 name="Google Shape;41;p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a:solidFill>
                  <a:schemeClr val="dk1"/>
                </a:solidFill>
                <a:latin typeface="Ubuntu"/>
                <a:ea typeface="Ubuntu"/>
                <a:cs typeface="Ubuntu"/>
                <a:sym typeface="Ubuntu"/>
              </a:rPr>
              <a:t>TJB- </a:t>
            </a:r>
            <a:r>
              <a:rPr lang="en" sz="1200" b="0" i="0" u="none" strike="noStrike" cap="none">
                <a:solidFill>
                  <a:schemeClr val="dk1"/>
                </a:solidFill>
                <a:latin typeface="Ubuntu"/>
                <a:ea typeface="Ubuntu"/>
                <a:cs typeface="Ubuntu"/>
                <a:sym typeface="Ubuntu"/>
              </a:rPr>
              <a:t>OWASP is a global community that drives the visibility and evolution in the safety and security of the world’s software.</a:t>
            </a:r>
            <a:endParaRPr/>
          </a:p>
          <a:p>
            <a:pPr marL="0" marR="0" lvl="0" indent="0" algn="l" rtl="0">
              <a:spcBef>
                <a:spcPts val="60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Everyone is free to participate in OWASP and </a:t>
            </a:r>
            <a:r>
              <a:rPr lang="en" sz="1200" b="0" i="0" u="sng" strike="noStrike" cap="none">
                <a:solidFill>
                  <a:schemeClr val="dk1"/>
                </a:solidFill>
                <a:latin typeface="Ubuntu"/>
                <a:ea typeface="Ubuntu"/>
                <a:cs typeface="Ubuntu"/>
                <a:sym typeface="Ubuntu"/>
              </a:rPr>
              <a:t>all of our materials</a:t>
            </a:r>
            <a:r>
              <a:rPr lang="en" sz="1200" b="0" i="0" u="none" strike="noStrike" cap="none">
                <a:solidFill>
                  <a:schemeClr val="dk1"/>
                </a:solidFill>
                <a:latin typeface="Ubuntu"/>
                <a:ea typeface="Ubuntu"/>
                <a:cs typeface="Ubuntu"/>
                <a:sym typeface="Ubuntu"/>
              </a:rPr>
              <a:t> are available under a free and open software licenses. </a:t>
            </a:r>
            <a:endParaRPr/>
          </a:p>
          <a:p>
            <a:pPr marL="0" marR="0" lvl="0" indent="0" algn="l" rtl="0">
              <a:spcBef>
                <a:spcPts val="60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OWASP is a registered nonprofit in the United States and Europe, so all of  your financial contributions are tax deductible.</a:t>
            </a:r>
            <a:endParaRPr/>
          </a:p>
          <a:p>
            <a:pPr marL="0" marR="0" lvl="0" indent="0" algn="l" rtl="0">
              <a:spcBef>
                <a:spcPts val="60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72458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28</a:t>
            </a:fld>
            <a:endParaRPr lang="en-US"/>
          </a:p>
        </p:txBody>
      </p:sp>
    </p:spTree>
    <p:extLst>
      <p:ext uri="{BB962C8B-B14F-4D97-AF65-F5344CB8AC3E}">
        <p14:creationId xmlns:p14="http://schemas.microsoft.com/office/powerpoint/2010/main" val="763482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3394" name="Rectangle 2"/>
          <p:cNvSpPr>
            <a:spLocks noGrp="1" noRot="1" noChangeAspect="1" noChangeArrowheads="1" noTextEdit="1"/>
          </p:cNvSpPr>
          <p:nvPr>
            <p:ph type="sldImg"/>
          </p:nvPr>
        </p:nvSpPr>
        <p:spPr>
          <a:xfrm>
            <a:off x="-1031875" y="0"/>
            <a:ext cx="9029700" cy="5080000"/>
          </a:xfrm>
          <a:solidFill>
            <a:srgbClr val="FFFFFF"/>
          </a:solidFill>
          <a:ln cap="flat" algn="ctr"/>
        </p:spPr>
      </p:sp>
      <p:sp>
        <p:nvSpPr>
          <p:cNvPr id="1723395" name="Rectangle 3"/>
          <p:cNvSpPr>
            <a:spLocks noGrp="1" noChangeAspect="1" noChangeArrowheads="1"/>
          </p:cNvSpPr>
          <p:nvPr>
            <p:ph type="body" idx="1"/>
          </p:nvPr>
        </p:nvSpPr>
        <p:spPr>
          <a:ln cap="flat" algn="ctr"/>
        </p:spPr>
        <p:txBody>
          <a:bodyPr lIns="91405" rIns="91405"/>
          <a:lstStyle/>
          <a:p>
            <a:pPr eaLnBrk="1" hangingPunct="1">
              <a:buFont typeface="Arial" pitchFamily="34" charset="0"/>
              <a:buNone/>
            </a:pPr>
            <a:r>
              <a:rPr lang="en-US" dirty="0">
                <a:latin typeface="Arial" pitchFamily="34" charset="0"/>
              </a:rPr>
              <a:t>A9 is the only new item in the top 10 for 2013.</a:t>
            </a:r>
          </a:p>
        </p:txBody>
      </p:sp>
    </p:spTree>
    <p:extLst>
      <p:ext uri="{BB962C8B-B14F-4D97-AF65-F5344CB8AC3E}">
        <p14:creationId xmlns:p14="http://schemas.microsoft.com/office/powerpoint/2010/main" val="282364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34</a:t>
            </a:fld>
            <a:endParaRPr lang="en-US"/>
          </a:p>
        </p:txBody>
      </p:sp>
    </p:spTree>
    <p:extLst>
      <p:ext uri="{BB962C8B-B14F-4D97-AF65-F5344CB8AC3E}">
        <p14:creationId xmlns:p14="http://schemas.microsoft.com/office/powerpoint/2010/main" val="1559464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28C82B-2139-4834-B89A-CBE18FC32C6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15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2185524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947457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73357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dirty="0"/>
          </a:p>
        </p:txBody>
      </p:sp>
    </p:spTree>
    <p:extLst>
      <p:ext uri="{BB962C8B-B14F-4D97-AF65-F5344CB8AC3E}">
        <p14:creationId xmlns:p14="http://schemas.microsoft.com/office/powerpoint/2010/main" val="365706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744579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262324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8: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 name="Google Shape;47;p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a:solidFill>
                  <a:schemeClr val="dk1"/>
                </a:solidFill>
              </a:rPr>
              <a:t>1/17/217 TJB Slides updated with stats from reed report.</a:t>
            </a:r>
            <a:endParaRPr sz="1100">
              <a:solidFill>
                <a:schemeClr val="dk1"/>
              </a:solidFill>
            </a:endParaRPr>
          </a:p>
          <a:p>
            <a:pPr marL="0" marR="0" lvl="0" indent="0" algn="l" rtl="0">
              <a:spcBef>
                <a:spcPts val="0"/>
              </a:spcBef>
              <a:spcAft>
                <a:spcPts val="0"/>
              </a:spcAft>
              <a:buClr>
                <a:schemeClr val="dk1"/>
              </a:buClr>
              <a:buFont typeface="Arial"/>
              <a:buNone/>
            </a:pPr>
            <a:endParaRPr sz="1100">
              <a:solidFill>
                <a:schemeClr val="dk1"/>
              </a:solidFil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A recent survey carried out by TimeBank through Reed Executive showed that among 200 of the UK's leading businesses</a:t>
            </a:r>
            <a:endParaRPr/>
          </a:p>
          <a:p>
            <a:pPr marL="0" marR="0" lvl="0" indent="0" algn="l" rtl="0">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a:p>
            <a:pPr marL="457200" lvl="0" indent="-304800" algn="l" rtl="0">
              <a:spcBef>
                <a:spcPts val="0"/>
              </a:spcBef>
              <a:spcAft>
                <a:spcPts val="0"/>
              </a:spcAft>
              <a:buClr>
                <a:schemeClr val="dk1"/>
              </a:buClr>
              <a:buSzPts val="1200"/>
              <a:buFont typeface="Arial"/>
              <a:buChar char="●"/>
            </a:pPr>
            <a:r>
              <a:rPr lang="en" sz="1200">
                <a:solidFill>
                  <a:schemeClr val="dk1"/>
                </a:solidFill>
              </a:rPr>
              <a:t>94% think volunteering adds to the skills of their workforce</a:t>
            </a:r>
            <a:endParaRPr>
              <a:solidFill>
                <a:schemeClr val="dk1"/>
              </a:solidFill>
            </a:endParaRPr>
          </a:p>
          <a:p>
            <a:pPr marL="457200" lvl="0" indent="-304800" algn="l" rtl="0">
              <a:spcBef>
                <a:spcPts val="0"/>
              </a:spcBef>
              <a:spcAft>
                <a:spcPts val="0"/>
              </a:spcAft>
              <a:buClr>
                <a:schemeClr val="dk1"/>
              </a:buClr>
              <a:buSzPts val="1200"/>
              <a:buFont typeface="Arial"/>
              <a:buChar char="●"/>
            </a:pPr>
            <a:r>
              <a:rPr lang="en" sz="1200">
                <a:solidFill>
                  <a:schemeClr val="dk1"/>
                </a:solidFill>
              </a:rPr>
              <a:t>58% say voluntary work can be more valuable than experience gained in paid employment</a:t>
            </a:r>
            <a:endParaRPr>
              <a:solidFill>
                <a:schemeClr val="dk1"/>
              </a:solidFill>
            </a:endParaRPr>
          </a:p>
          <a:p>
            <a:pPr marL="457200" lvl="0" indent="-304800" algn="l" rtl="0">
              <a:spcBef>
                <a:spcPts val="0"/>
              </a:spcBef>
              <a:spcAft>
                <a:spcPts val="0"/>
              </a:spcAft>
              <a:buClr>
                <a:schemeClr val="dk1"/>
              </a:buClr>
              <a:buSzPts val="1200"/>
              <a:buFont typeface="Arial"/>
              <a:buChar char="●"/>
            </a:pPr>
            <a:r>
              <a:rPr lang="en" sz="1200">
                <a:solidFill>
                  <a:schemeClr val="dk1"/>
                </a:solidFill>
              </a:rPr>
              <a:t>25% offer paid time off to employee volunteers</a:t>
            </a:r>
            <a:endParaRPr>
              <a:solidFill>
                <a:schemeClr val="dk1"/>
              </a:solidFill>
            </a:endParaRPr>
          </a:p>
          <a:p>
            <a:pPr marL="457200" lvl="0" indent="-304800" algn="l" rtl="0">
              <a:spcBef>
                <a:spcPts val="0"/>
              </a:spcBef>
              <a:spcAft>
                <a:spcPts val="0"/>
              </a:spcAft>
              <a:buClr>
                <a:schemeClr val="dk1"/>
              </a:buClr>
              <a:buSzPts val="1200"/>
              <a:buFont typeface="Arial"/>
              <a:buChar char="●"/>
            </a:pPr>
            <a:r>
              <a:rPr lang="en" sz="1200">
                <a:solidFill>
                  <a:schemeClr val="dk1"/>
                </a:solidFill>
              </a:rPr>
              <a:t>15% allow sabbaticals for volunteering projects.</a:t>
            </a:r>
            <a:endParaRPr sz="1200">
              <a:solidFill>
                <a:schemeClr val="dk1"/>
              </a:solidFill>
            </a:endParaRPr>
          </a:p>
          <a:p>
            <a:pPr marL="0" marR="0" lvl="0" indent="0" algn="l" rtl="0">
              <a:spcBef>
                <a:spcPts val="0"/>
              </a:spcBef>
              <a:spcAft>
                <a:spcPts val="0"/>
              </a:spcAft>
              <a:buClr>
                <a:srgbClr val="000000"/>
              </a:buClr>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rgbClr val="000000"/>
              </a:buClr>
              <a:buFont typeface="Arial"/>
              <a:buNone/>
            </a:pPr>
            <a:r>
              <a:rPr lang="en" sz="1200" b="0" i="0" u="none" strike="noStrike" cap="none">
                <a:solidFill>
                  <a:schemeClr val="dk1"/>
                </a:solidFill>
                <a:latin typeface="Arial"/>
                <a:ea typeface="Arial"/>
                <a:cs typeface="Arial"/>
                <a:sym typeface="Arial"/>
              </a:rPr>
              <a:t>Employer supported volunteering can help a company’s: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Reputation and credibility</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Recruitment and staff retention</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Staff morale and work performance</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Training and development</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Change management</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Arial"/>
                <a:ea typeface="Arial"/>
                <a:cs typeface="Arial"/>
                <a:sym typeface="Arial"/>
              </a:rPr>
              <a:t>Government and regulatory relations.</a:t>
            </a:r>
            <a:endParaRPr/>
          </a:p>
        </p:txBody>
      </p:sp>
    </p:spTree>
    <p:extLst>
      <p:ext uri="{BB962C8B-B14F-4D97-AF65-F5344CB8AC3E}">
        <p14:creationId xmlns:p14="http://schemas.microsoft.com/office/powerpoint/2010/main" val="21665795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601006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dirty="0"/>
          </a:p>
        </p:txBody>
      </p:sp>
    </p:spTree>
    <p:extLst>
      <p:ext uri="{BB962C8B-B14F-4D97-AF65-F5344CB8AC3E}">
        <p14:creationId xmlns:p14="http://schemas.microsoft.com/office/powerpoint/2010/main" val="2186924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2596940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pPr marL="0" marR="0" lvl="0" indent="0" algn="r" defTabSz="914400" rtl="0" eaLnBrk="1" fontAlgn="auto" latinLnBrk="0" hangingPunct="1">
              <a:lnSpc>
                <a:spcPct val="100000"/>
              </a:lnSpc>
              <a:spcBef>
                <a:spcPts val="0"/>
              </a:spcBef>
              <a:spcAft>
                <a:spcPts val="0"/>
              </a:spcAft>
              <a:buClrTx/>
              <a:buSzTx/>
              <a:buFontTx/>
              <a:buNone/>
              <a:tabLst/>
              <a:defRPr/>
            </a:pPr>
            <a:fld id="{F566FEEA-1CA0-4C9E-8071-95A593E6C19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87" name="Rectangle 2"/>
          <p:cNvSpPr>
            <a:spLocks noGrp="1" noRot="1" noChangeAspect="1" noChangeArrowheads="1" noTextEdit="1"/>
          </p:cNvSpPr>
          <p:nvPr>
            <p:ph type="sldImg"/>
          </p:nvPr>
        </p:nvSpPr>
        <p:spPr>
          <a:xfrm>
            <a:off x="382588" y="685800"/>
            <a:ext cx="6094412" cy="3429000"/>
          </a:xfrm>
          <a:ln/>
        </p:spPr>
      </p:sp>
      <p:sp>
        <p:nvSpPr>
          <p:cNvPr id="41988" name="Rectangle 3"/>
          <p:cNvSpPr>
            <a:spLocks noGrp="1" noChangeArrowheads="1"/>
          </p:cNvSpPr>
          <p:nvPr>
            <p:ph type="body" idx="1"/>
          </p:nvPr>
        </p:nvSpPr>
        <p:spPr/>
        <p:txBody>
          <a:bodyPr/>
          <a:lstStyle/>
          <a:p>
            <a:pPr eaLnBrk="1" hangingPunct="1"/>
            <a:endParaRPr lang="en-US"/>
          </a:p>
        </p:txBody>
      </p:sp>
    </p:spTree>
    <p:extLst>
      <p:ext uri="{BB962C8B-B14F-4D97-AF65-F5344CB8AC3E}">
        <p14:creationId xmlns:p14="http://schemas.microsoft.com/office/powerpoint/2010/main" val="36524754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3633AE-94F4-4257-BFA5-F4A0E8F81FE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048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2060"/>
                </a:solidFill>
              </a:rPr>
              <a:t>&lt;</a:t>
            </a:r>
            <a:r>
              <a:rPr lang="en-US" sz="1200" dirty="0" err="1">
                <a:solidFill>
                  <a:srgbClr val="002060"/>
                </a:solidFill>
              </a:rPr>
              <a:t>img</a:t>
            </a:r>
            <a:r>
              <a:rPr lang="en-US" sz="1200" dirty="0">
                <a:solidFill>
                  <a:srgbClr val="002060"/>
                </a:solidFill>
              </a:rPr>
              <a:t> </a:t>
            </a:r>
            <a:r>
              <a:rPr lang="en-US" sz="1200" dirty="0" err="1">
                <a:solidFill>
                  <a:srgbClr val="002060"/>
                </a:solidFill>
              </a:rPr>
              <a:t>src</a:t>
            </a:r>
            <a:r>
              <a:rPr lang="en-US" sz="1200" dirty="0">
                <a:solidFill>
                  <a:srgbClr val="002060"/>
                </a:solidFill>
              </a:rPr>
              <a:t> =‘X’ </a:t>
            </a:r>
            <a:r>
              <a:rPr lang="en-US" sz="1200" dirty="0" err="1">
                <a:solidFill>
                  <a:srgbClr val="002060"/>
                </a:solidFill>
              </a:rPr>
              <a:t>onerror</a:t>
            </a:r>
            <a:r>
              <a:rPr lang="en-US" sz="1200" dirty="0">
                <a:solidFill>
                  <a:srgbClr val="002060"/>
                </a:solidFill>
              </a:rPr>
              <a:t>=‘alert’(1) /&gt;</a:t>
            </a:r>
          </a:p>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72</a:t>
            </a:fld>
            <a:endParaRPr lang="en-US"/>
          </a:p>
        </p:txBody>
      </p:sp>
    </p:spTree>
    <p:extLst>
      <p:ext uri="{BB962C8B-B14F-4D97-AF65-F5344CB8AC3E}">
        <p14:creationId xmlns:p14="http://schemas.microsoft.com/office/powerpoint/2010/main" val="14362133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57929-CF4F-4DE2-810B-014D27B8385A}" type="slidenum">
              <a:rPr lang="en-US" smtClean="0"/>
              <a:t>76</a:t>
            </a:fld>
            <a:endParaRPr lang="en-US"/>
          </a:p>
        </p:txBody>
      </p:sp>
    </p:spTree>
    <p:extLst>
      <p:ext uri="{BB962C8B-B14F-4D97-AF65-F5344CB8AC3E}">
        <p14:creationId xmlns:p14="http://schemas.microsoft.com/office/powerpoint/2010/main" val="1508380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0: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p1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NOTE: Gathering demographic information helps owasp to increase sponsorship please pass what you learn onto </a:t>
            </a:r>
            <a:r>
              <a:rPr lang="en" sz="1200" b="1">
                <a:solidFill>
                  <a:schemeClr val="dk1"/>
                </a:solidFill>
                <a:latin typeface="Ubuntu"/>
                <a:ea typeface="Ubuntu"/>
                <a:cs typeface="Ubuntu"/>
                <a:sym typeface="Ubuntu"/>
              </a:rPr>
              <a:t>the operations team and Board</a:t>
            </a:r>
            <a:r>
              <a:rPr lang="en" sz="1200" b="1" i="0" u="none" strike="noStrike" cap="none">
                <a:solidFill>
                  <a:schemeClr val="dk1"/>
                </a:solidFill>
                <a:latin typeface="Ubuntu"/>
                <a:ea typeface="Ubuntu"/>
                <a:cs typeface="Ubuntu"/>
                <a:sym typeface="Ubuntu"/>
              </a:rPr>
              <a:t>.</a:t>
            </a:r>
            <a:endParaRPr sz="1200" b="1"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Now that you know a bit about OWASP, we would like to know a bit about you. Demographics from developers to CIO's are important to highlight as the community has many people that make it successful. By show of hands: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First OWASP Meeting, Event, Conference?</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Volunteer Project Leaders?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Volunteer Chapter Leaders?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Commercial</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Government</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Developers?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Architects?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Pen-testers?</a:t>
            </a:r>
            <a:endParaRPr/>
          </a:p>
          <a:p>
            <a:pPr marL="457200" marR="0" lvl="0" indent="-304800" algn="l" rtl="0">
              <a:spcBef>
                <a:spcPts val="0"/>
              </a:spcBef>
              <a:spcAft>
                <a:spcPts val="0"/>
              </a:spcAft>
              <a:buClr>
                <a:srgbClr val="000000"/>
              </a:buClr>
              <a:buSzPts val="1200"/>
              <a:buFont typeface="Arial"/>
              <a:buChar char="●"/>
            </a:pPr>
            <a:r>
              <a:rPr lang="en" sz="1200" b="0" i="0" u="none" strike="noStrike" cap="none">
                <a:solidFill>
                  <a:schemeClr val="dk1"/>
                </a:solidFill>
                <a:latin typeface="Ubuntu"/>
                <a:ea typeface="Ubuntu"/>
                <a:cs typeface="Ubuntu"/>
                <a:sym typeface="Ubuntu"/>
              </a:rPr>
              <a:t>CIO's?</a:t>
            </a:r>
            <a:endParaRPr/>
          </a:p>
          <a:p>
            <a:pPr marL="0" marR="0" lvl="0" indent="0" algn="l" rtl="0">
              <a:spcBef>
                <a:spcPts val="0"/>
              </a:spcBef>
              <a:spcAft>
                <a:spcPts val="0"/>
              </a:spcAft>
              <a:buClr>
                <a:schemeClr val="dk1"/>
              </a:buClr>
              <a:buFont typeface="Arial"/>
              <a:buNone/>
            </a:pPr>
            <a:r>
              <a:rPr lang="en" sz="2400" b="1" i="0" u="none" strike="noStrike" cap="none">
                <a:solidFill>
                  <a:schemeClr val="dk1"/>
                </a:solidFill>
                <a:latin typeface="Arial"/>
                <a:ea typeface="Arial"/>
                <a:cs typeface="Arial"/>
                <a:sym typeface="Arial"/>
              </a:rPr>
              <a:t>Question</a:t>
            </a:r>
            <a:endParaRPr/>
          </a:p>
          <a:p>
            <a:pPr marL="0" marR="0" lvl="0" indent="0" algn="l" rtl="0">
              <a:spcBef>
                <a:spcPts val="0"/>
              </a:spcBef>
              <a:spcAft>
                <a:spcPts val="0"/>
              </a:spcAft>
              <a:buClr>
                <a:schemeClr val="dk1"/>
              </a:buClr>
              <a:buFont typeface="Arial"/>
              <a:buNone/>
            </a:pPr>
            <a:r>
              <a:rPr lang="en" sz="1800" b="1" i="0" u="none" strike="noStrike" cap="none">
                <a:solidFill>
                  <a:schemeClr val="dk1"/>
                </a:solidFill>
                <a:latin typeface="Arial"/>
                <a:ea typeface="Arial"/>
                <a:cs typeface="Arial"/>
                <a:sym typeface="Arial"/>
              </a:rPr>
              <a:t>Has the OWASP Foundation provided your corporation or professional value with guides, tools and community?</a:t>
            </a:r>
            <a:endParaRPr/>
          </a:p>
        </p:txBody>
      </p:sp>
    </p:spTree>
    <p:extLst>
      <p:ext uri="{BB962C8B-B14F-4D97-AF65-F5344CB8AC3E}">
        <p14:creationId xmlns:p14="http://schemas.microsoft.com/office/powerpoint/2010/main" val="2259103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1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1</a:t>
            </a:r>
            <a:r>
              <a:rPr lang="en" sz="1100">
                <a:solidFill>
                  <a:schemeClr val="dk1"/>
                </a:solidFill>
              </a:rPr>
              <a:t>6</a:t>
            </a:r>
            <a:r>
              <a:rPr lang="en" sz="1100" b="0" i="0" u="none" strike="noStrike" cap="none">
                <a:solidFill>
                  <a:schemeClr val="dk1"/>
                </a:solidFill>
                <a:latin typeface="Arial"/>
                <a:ea typeface="Arial"/>
                <a:cs typeface="Arial"/>
                <a:sym typeface="Arial"/>
              </a:rPr>
              <a:t> Years YOUNG is the collective group.  We have many groups popping up around us like IEEE, BSides, ISSA, ISACA, ISC2, Defcon, 2600 etc... we share one common bond - community.  (Jan 2001-Current)</a:t>
            </a:r>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What will software look like in 20 years? </a:t>
            </a:r>
            <a:endParaRPr/>
          </a:p>
        </p:txBody>
      </p:sp>
    </p:spTree>
    <p:extLst>
      <p:ext uri="{BB962C8B-B14F-4D97-AF65-F5344CB8AC3E}">
        <p14:creationId xmlns:p14="http://schemas.microsoft.com/office/powerpoint/2010/main" val="4246899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4: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OWASP values people over profits. </a:t>
            </a:r>
            <a:endParaRPr/>
          </a:p>
          <a:p>
            <a:pPr marL="0" marR="0" lvl="0" indent="0" algn="l" rtl="0">
              <a:spcBef>
                <a:spcPts val="0"/>
              </a:spcBef>
              <a:spcAft>
                <a:spcPts val="0"/>
              </a:spcAft>
              <a:buClr>
                <a:schemeClr val="dk1"/>
              </a:buClr>
              <a:buFont typeface="Ubuntu"/>
              <a:buNone/>
            </a:pPr>
            <a:r>
              <a:rPr lang="en" sz="1200" b="0" i="0" u="none" strike="noStrike" cap="none">
                <a:solidFill>
                  <a:schemeClr val="dk1"/>
                </a:solidFill>
                <a:latin typeface="Ubuntu"/>
                <a:ea typeface="Ubuntu"/>
                <a:cs typeface="Ubuntu"/>
                <a:sym typeface="Ubuntu"/>
              </a:rPr>
              <a:t>And we derive our core values from this DNA. OWASP's Core Values are:</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OPEN</a:t>
            </a:r>
            <a:r>
              <a:rPr lang="en" sz="1200" b="0" i="0" u="none" strike="noStrike" cap="none">
                <a:solidFill>
                  <a:schemeClr val="dk1"/>
                </a:solidFill>
                <a:latin typeface="Ubuntu"/>
                <a:ea typeface="Ubuntu"/>
                <a:cs typeface="Ubuntu"/>
                <a:sym typeface="Ubuntu"/>
              </a:rPr>
              <a:t> Everything at OWASP is radically transparent from our finances to our code.</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INNOVATION</a:t>
            </a:r>
            <a:r>
              <a:rPr lang="en" sz="1200" b="0" i="0" u="none" strike="noStrike" cap="none">
                <a:solidFill>
                  <a:schemeClr val="dk1"/>
                </a:solidFill>
                <a:latin typeface="Ubuntu"/>
                <a:ea typeface="Ubuntu"/>
                <a:cs typeface="Ubuntu"/>
                <a:sym typeface="Ubuntu"/>
              </a:rPr>
              <a:t> OWASP encourages and supports innovation/experiments for solutions to software security challenges.</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GLOBAL</a:t>
            </a:r>
            <a:r>
              <a:rPr lang="en" sz="1200" b="0" i="0" u="none" strike="noStrike" cap="none">
                <a:solidFill>
                  <a:schemeClr val="dk1"/>
                </a:solidFill>
                <a:latin typeface="Ubuntu"/>
                <a:ea typeface="Ubuntu"/>
                <a:cs typeface="Ubuntu"/>
                <a:sym typeface="Ubuntu"/>
              </a:rPr>
              <a:t> OWASP is inclusive not exclusive. Anyone around the world is free to participate in the OWASP community. </a:t>
            </a:r>
            <a:endParaRPr/>
          </a:p>
          <a:p>
            <a:pPr marL="0" marR="0" lvl="0" indent="0" algn="l" rtl="0">
              <a:lnSpc>
                <a:spcPct val="100000"/>
              </a:lnSpc>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INTEGRITY</a:t>
            </a:r>
            <a:r>
              <a:rPr lang="en" sz="1200" b="0" i="0" u="none" strike="noStrike" cap="none">
                <a:solidFill>
                  <a:schemeClr val="dk1"/>
                </a:solidFill>
                <a:latin typeface="Ubuntu"/>
                <a:ea typeface="Ubuntu"/>
                <a:cs typeface="Ubuntu"/>
                <a:sym typeface="Ubuntu"/>
              </a:rPr>
              <a:t> OWASP is an honest and truthful, vendor agnostic, global community.</a:t>
            </a:r>
            <a:endParaRPr/>
          </a:p>
        </p:txBody>
      </p:sp>
    </p:spTree>
    <p:extLst>
      <p:ext uri="{BB962C8B-B14F-4D97-AF65-F5344CB8AC3E}">
        <p14:creationId xmlns:p14="http://schemas.microsoft.com/office/powerpoint/2010/main" val="298621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16:notes"/>
          <p:cNvSpPr>
            <a:spLocks noGrp="1" noRot="1" noChangeAspect="1"/>
          </p:cNvSpPr>
          <p:nvPr>
            <p:ph type="sldImg" idx="2"/>
          </p:nvPr>
        </p:nvSpPr>
        <p:spPr>
          <a:xfrm>
            <a:off x="1143225" y="685800"/>
            <a:ext cx="4572299"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16: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NOTES TO SPEAKER:</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Slides 5-19 are intended to be gone through quickly. </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This is why there are limited speaker notes. </a:t>
            </a:r>
            <a:endParaRPr/>
          </a:p>
          <a:p>
            <a:pPr marL="0" marR="0" lvl="0" indent="0" algn="l" rtl="0">
              <a:spcBef>
                <a:spcPts val="0"/>
              </a:spcBef>
              <a:spcAft>
                <a:spcPts val="0"/>
              </a:spcAft>
              <a:buClr>
                <a:schemeClr val="dk1"/>
              </a:buClr>
              <a:buFont typeface="Ubuntu"/>
              <a:buNone/>
            </a:pPr>
            <a:r>
              <a:rPr lang="en" sz="1200" b="1" i="0" u="none" strike="noStrike" cap="none">
                <a:solidFill>
                  <a:schemeClr val="dk1"/>
                </a:solidFill>
                <a:latin typeface="Ubuntu"/>
                <a:ea typeface="Ubuntu"/>
                <a:cs typeface="Ubuntu"/>
                <a:sym typeface="Ubuntu"/>
              </a:rPr>
              <a:t>The speaker is free to comment about each of the slides / ideas as the speaker chooses.</a:t>
            </a:r>
            <a:endParaRPr/>
          </a:p>
        </p:txBody>
      </p:sp>
    </p:spTree>
    <p:extLst>
      <p:ext uri="{BB962C8B-B14F-4D97-AF65-F5344CB8AC3E}">
        <p14:creationId xmlns:p14="http://schemas.microsoft.com/office/powerpoint/2010/main" val="3256054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 name="Google Shape;74;p1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Thanks to Javascipt and Google Analytics ;)</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2013: 1,370,000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a:solidFill>
                  <a:schemeClr val="dk1"/>
                </a:solidFill>
              </a:rPr>
              <a:t>2016:  2,005,071</a:t>
            </a:r>
            <a:endParaRPr sz="1100">
              <a:solidFill>
                <a:schemeClr val="dk1"/>
              </a:solidFil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4241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20: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b="0" i="0" u="none" strike="noStrike" cap="none">
                <a:solidFill>
                  <a:schemeClr val="dk1"/>
                </a:solidFill>
                <a:latin typeface="Arial"/>
                <a:ea typeface="Arial"/>
                <a:cs typeface="Arial"/>
                <a:sym typeface="Arial"/>
              </a:rPr>
              <a:t>2013: 400,100</a:t>
            </a:r>
            <a:endParaRPr sz="11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en" sz="1100">
                <a:solidFill>
                  <a:schemeClr val="dk1"/>
                </a:solidFill>
              </a:rPr>
              <a:t>2016:  649, 506 unique visitors and 1,034,253 unique sessions/month</a:t>
            </a:r>
            <a:endParaRPr sz="1100">
              <a:solidFill>
                <a:schemeClr val="dk1"/>
              </a:solidFill>
            </a:endParaRPr>
          </a:p>
          <a:p>
            <a:pPr marL="0" marR="0" lvl="0" indent="0" algn="l" rtl="0">
              <a:spcBef>
                <a:spcPts val="0"/>
              </a:spcBef>
              <a:spcAft>
                <a:spcPts val="0"/>
              </a:spcAft>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198141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83936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52463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0428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8"/>
        <p:cNvGrpSpPr/>
        <p:nvPr/>
      </p:nvGrpSpPr>
      <p:grpSpPr>
        <a:xfrm>
          <a:off x="0" y="0"/>
          <a:ext cx="0" cy="0"/>
          <a:chOff x="0" y="0"/>
          <a:chExt cx="0" cy="0"/>
        </a:xfrm>
      </p:grpSpPr>
    </p:spTree>
    <p:extLst>
      <p:ext uri="{BB962C8B-B14F-4D97-AF65-F5344CB8AC3E}">
        <p14:creationId xmlns:p14="http://schemas.microsoft.com/office/powerpoint/2010/main" val="599315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914400"/>
            <a:fld id="{52741FAB-DDC0-4C8D-A2C0-9BFAD0961D10}" type="datetimeFigureOut">
              <a:rPr lang="en-US" smtClean="0">
                <a:solidFill>
                  <a:prstClr val="black">
                    <a:tint val="75000"/>
                  </a:prstClr>
                </a:solidFill>
              </a:rPr>
              <a:pPr defTabSz="914400"/>
              <a:t>12/8/2018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400"/>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400"/>
            <a:fld id="{B213A299-4B70-44C0-9573-A40A0A56C89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357176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400"/>
            <a:fld id="{52741FAB-DDC0-4C8D-A2C0-9BFAD0961D10}" type="datetimeFigureOut">
              <a:rPr lang="en-US" smtClean="0">
                <a:solidFill>
                  <a:prstClr val="black">
                    <a:tint val="75000"/>
                  </a:prstClr>
                </a:solidFill>
              </a:rPr>
              <a:pPr defTabSz="914400"/>
              <a:t>12/8/2018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400"/>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400"/>
            <a:fld id="{B213A299-4B70-44C0-9573-A40A0A56C89D}"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978473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91157" name="Picture 21"/>
          <p:cNvPicPr>
            <a:picLocks noChangeAspect="1" noChangeArrowheads="1"/>
          </p:cNvPicPr>
          <p:nvPr userDrawn="1"/>
        </p:nvPicPr>
        <p:blipFill>
          <a:blip r:embed="rId2" cstate="print"/>
          <a:srcRect/>
          <a:stretch>
            <a:fillRect/>
          </a:stretch>
        </p:blipFill>
        <p:spPr bwMode="auto">
          <a:xfrm>
            <a:off x="5607845" y="1455541"/>
            <a:ext cx="8203407" cy="6152555"/>
          </a:xfrm>
          <a:prstGeom prst="rect">
            <a:avLst/>
          </a:prstGeom>
          <a:noFill/>
          <a:ln w="12700">
            <a:noFill/>
            <a:miter lim="800000"/>
            <a:headEnd/>
            <a:tailEnd/>
          </a:ln>
        </p:spPr>
      </p:pic>
      <p:grpSp>
        <p:nvGrpSpPr>
          <p:cNvPr id="91159" name="Group 23"/>
          <p:cNvGrpSpPr>
            <a:grpSpLocks/>
          </p:cNvGrpSpPr>
          <p:nvPr userDrawn="1"/>
        </p:nvGrpSpPr>
        <p:grpSpPr bwMode="auto">
          <a:xfrm>
            <a:off x="0" y="0"/>
            <a:ext cx="12192000" cy="2168798"/>
            <a:chOff x="0" y="0"/>
            <a:chExt cx="8192" cy="1944"/>
          </a:xfrm>
        </p:grpSpPr>
        <p:sp>
          <p:nvSpPr>
            <p:cNvPr id="91160" name="Rectangle 24"/>
            <p:cNvSpPr>
              <a:spLocks/>
            </p:cNvSpPr>
            <p:nvPr/>
          </p:nvSpPr>
          <p:spPr bwMode="auto">
            <a:xfrm>
              <a:off x="0" y="1600"/>
              <a:ext cx="8192" cy="40"/>
            </a:xfrm>
            <a:prstGeom prst="rect">
              <a:avLst/>
            </a:prstGeom>
            <a:gradFill rotWithShape="0">
              <a:gsLst>
                <a:gs pos="0">
                  <a:srgbClr val="000000"/>
                </a:gs>
                <a:gs pos="100000">
                  <a:srgbClr val="B3B3B3"/>
                </a:gs>
              </a:gsLst>
              <a:lin ang="5400000" scaled="1"/>
            </a:gra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66" b="0" i="0" u="none" strike="noStrike" kern="1200" cap="none" spc="0" normalizeH="0" baseline="0" noProof="0">
                <a:ln>
                  <a:noFill/>
                </a:ln>
                <a:solidFill>
                  <a:prstClr val="black"/>
                </a:solidFill>
                <a:effectLst/>
                <a:uLnTx/>
                <a:uFillTx/>
                <a:latin typeface="Calibri"/>
                <a:ea typeface="+mn-ea"/>
                <a:cs typeface="+mn-cs"/>
              </a:endParaRPr>
            </a:p>
          </p:txBody>
        </p:sp>
        <p:sp>
          <p:nvSpPr>
            <p:cNvPr id="91161" name="Rectangle 25"/>
            <p:cNvSpPr>
              <a:spLocks/>
            </p:cNvSpPr>
            <p:nvPr/>
          </p:nvSpPr>
          <p:spPr bwMode="auto">
            <a:xfrm>
              <a:off x="0" y="0"/>
              <a:ext cx="8192" cy="1600"/>
            </a:xfrm>
            <a:prstGeom prst="rect">
              <a:avLst/>
            </a:prstGeom>
            <a:gradFill rotWithShape="0">
              <a:gsLst>
                <a:gs pos="0">
                  <a:srgbClr val="1A2464"/>
                </a:gs>
                <a:gs pos="100000">
                  <a:srgbClr val="46558F"/>
                </a:gs>
              </a:gsLst>
              <a:lin ang="5400000" scaled="1"/>
            </a:gra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66" b="0" i="0" u="none" strike="noStrike" kern="1200" cap="none" spc="0" normalizeH="0" baseline="0" noProof="0">
                <a:ln>
                  <a:noFill/>
                </a:ln>
                <a:solidFill>
                  <a:prstClr val="black"/>
                </a:solidFill>
                <a:effectLst/>
                <a:uLnTx/>
                <a:uFillTx/>
                <a:latin typeface="Calibri"/>
                <a:ea typeface="+mn-ea"/>
                <a:cs typeface="+mn-cs"/>
              </a:endParaRPr>
            </a:p>
          </p:txBody>
        </p:sp>
        <p:pic>
          <p:nvPicPr>
            <p:cNvPr id="91162" name="Picture 26"/>
            <p:cNvPicPr>
              <a:picLocks noChangeAspect="1" noChangeArrowheads="1"/>
            </p:cNvPicPr>
            <p:nvPr/>
          </p:nvPicPr>
          <p:blipFill>
            <a:blip r:embed="rId3" cstate="print"/>
            <a:srcRect/>
            <a:stretch>
              <a:fillRect/>
            </a:stretch>
          </p:blipFill>
          <p:spPr bwMode="auto">
            <a:xfrm>
              <a:off x="3121" y="0"/>
              <a:ext cx="1944" cy="1944"/>
            </a:xfrm>
            <a:prstGeom prst="rect">
              <a:avLst/>
            </a:prstGeom>
            <a:noFill/>
            <a:ln w="12700">
              <a:noFill/>
              <a:miter lim="800000"/>
              <a:headEnd/>
              <a:tailEnd/>
            </a:ln>
          </p:spPr>
        </p:pic>
      </p:grpSp>
      <p:sp>
        <p:nvSpPr>
          <p:cNvPr id="91163" name="Rectangle 27"/>
          <p:cNvSpPr>
            <a:spLocks/>
          </p:cNvSpPr>
          <p:nvPr userDrawn="1"/>
        </p:nvSpPr>
        <p:spPr bwMode="auto">
          <a:xfrm>
            <a:off x="0" y="5072062"/>
            <a:ext cx="12192000" cy="1785938"/>
          </a:xfrm>
          <a:prstGeom prst="rect">
            <a:avLst/>
          </a:prstGeom>
          <a:gradFill rotWithShape="0">
            <a:gsLst>
              <a:gs pos="0">
                <a:srgbClr val="1A2464"/>
              </a:gs>
              <a:gs pos="100000">
                <a:srgbClr val="46558F"/>
              </a:gs>
            </a:gsLst>
            <a:lin ang="5400000" scaled="1"/>
          </a:gra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66" b="0" i="0" u="none" strike="noStrike" kern="1200" cap="none" spc="0" normalizeH="0" baseline="0" noProof="0">
              <a:ln>
                <a:noFill/>
              </a:ln>
              <a:solidFill>
                <a:prstClr val="black"/>
              </a:solidFill>
              <a:effectLst/>
              <a:uLnTx/>
              <a:uFillTx/>
              <a:latin typeface="Calibri"/>
              <a:ea typeface="+mn-ea"/>
              <a:cs typeface="+mn-cs"/>
            </a:endParaRPr>
          </a:p>
        </p:txBody>
      </p:sp>
      <p:sp>
        <p:nvSpPr>
          <p:cNvPr id="91164" name="Rectangle 28"/>
          <p:cNvSpPr>
            <a:spLocks/>
          </p:cNvSpPr>
          <p:nvPr userDrawn="1"/>
        </p:nvSpPr>
        <p:spPr bwMode="auto">
          <a:xfrm>
            <a:off x="0" y="5027414"/>
            <a:ext cx="12192000" cy="44648"/>
          </a:xfrm>
          <a:prstGeom prst="rect">
            <a:avLst/>
          </a:prstGeom>
          <a:gradFill rotWithShape="0">
            <a:gsLst>
              <a:gs pos="0">
                <a:srgbClr val="B3B3B3"/>
              </a:gs>
              <a:gs pos="100000">
                <a:srgbClr val="000000"/>
              </a:gs>
            </a:gsLst>
            <a:lin ang="5400000" scaled="1"/>
          </a:gradFill>
          <a:ln w="25400">
            <a:noFill/>
            <a:miter lim="800000"/>
            <a:headEnd/>
            <a:tailEnd/>
          </a:ln>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66" b="0" i="0" u="none" strike="noStrike" kern="1200" cap="none" spc="0" normalizeH="0" baseline="0" noProof="0">
              <a:ln>
                <a:noFill/>
              </a:ln>
              <a:solidFill>
                <a:prstClr val="black"/>
              </a:solidFill>
              <a:effectLst/>
              <a:uLnTx/>
              <a:uFillTx/>
              <a:latin typeface="Calibri"/>
              <a:ea typeface="+mn-ea"/>
              <a:cs typeface="+mn-cs"/>
            </a:endParaRPr>
          </a:p>
        </p:txBody>
      </p:sp>
      <p:sp>
        <p:nvSpPr>
          <p:cNvPr id="91168" name="Rectangle 32"/>
          <p:cNvSpPr>
            <a:spLocks noGrp="1" noChangeArrowheads="1"/>
          </p:cNvSpPr>
          <p:nvPr>
            <p:ph type="ctrTitle" sz="quarter"/>
          </p:nvPr>
        </p:nvSpPr>
        <p:spPr>
          <a:xfrm>
            <a:off x="857251" y="2303859"/>
            <a:ext cx="10429875" cy="1607344"/>
          </a:xfrm>
          <a:ln w="9525"/>
        </p:spPr>
        <p:txBody>
          <a:bodyPr lIns="91420" tIns="45710" rIns="91420" bIns="45710" anchor="ctr"/>
          <a:lstStyle>
            <a:lvl1pPr>
              <a:defRPr/>
            </a:lvl1pPr>
          </a:lstStyle>
          <a:p>
            <a:r>
              <a:rPr lang="en-US"/>
              <a:t>Click to edit Master title style</a:t>
            </a:r>
          </a:p>
        </p:txBody>
      </p:sp>
    </p:spTree>
    <p:extLst>
      <p:ext uri="{BB962C8B-B14F-4D97-AF65-F5344CB8AC3E}">
        <p14:creationId xmlns:p14="http://schemas.microsoft.com/office/powerpoint/2010/main" val="2810016860"/>
      </p:ext>
    </p:extLst>
  </p:cSld>
  <p:clrMapOvr>
    <a:masterClrMapping/>
  </p:clrMapOvr>
  <p:transition>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497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48A87A34-81AB-432B-8DAE-1953F412C126}" type="datetimeFigureOut">
              <a:rPr lang="en-US" smtClean="0"/>
              <a:t>12/8/2018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603668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7708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0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4802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397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2082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12/8/2018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3175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8A87A34-81AB-432B-8DAE-1953F412C126}" type="datetimeFigureOut">
              <a:rPr lang="en-US" smtClean="0"/>
              <a:pPr/>
              <a:t>12/8/2018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4878278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274637"/>
            <a:ext cx="10972800" cy="11430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lt1"/>
              </a:buClr>
              <a:buSzPts val="1400"/>
              <a:buFont typeface="Arial"/>
              <a:buNone/>
              <a:defRPr/>
            </a:lvl1pPr>
            <a:lvl2pPr marL="0" marR="0" lvl="1" indent="0" algn="l" rtl="0">
              <a:lnSpc>
                <a:spcPct val="100000"/>
              </a:lnSpc>
              <a:spcBef>
                <a:spcPts val="0"/>
              </a:spcBef>
              <a:spcAft>
                <a:spcPts val="0"/>
              </a:spcAft>
              <a:buClr>
                <a:schemeClr val="lt1"/>
              </a:buClr>
              <a:buSzPts val="1400"/>
              <a:buFont typeface="Arial"/>
              <a:buNone/>
              <a:defRPr/>
            </a:lvl2pPr>
            <a:lvl3pPr marL="0" marR="0" lvl="2" indent="0" algn="l" rtl="0">
              <a:spcBef>
                <a:spcPts val="0"/>
              </a:spcBef>
              <a:spcAft>
                <a:spcPts val="0"/>
              </a:spcAft>
              <a:buClr>
                <a:schemeClr val="lt1"/>
              </a:buClr>
              <a:buSzPts val="1400"/>
              <a:buFont typeface="Arial"/>
              <a:buNone/>
              <a:defRPr/>
            </a:lvl3pPr>
            <a:lvl4pPr marL="0" marR="0" lvl="3" indent="0" algn="l" rtl="0">
              <a:spcBef>
                <a:spcPts val="0"/>
              </a:spcBef>
              <a:spcAft>
                <a:spcPts val="0"/>
              </a:spcAft>
              <a:buClr>
                <a:schemeClr val="lt1"/>
              </a:buClr>
              <a:buSzPts val="1400"/>
              <a:buFont typeface="Arial"/>
              <a:buNone/>
              <a:defRPr/>
            </a:lvl4pPr>
            <a:lvl5pPr marL="0" marR="0" lvl="4" indent="0" algn="l" rtl="0">
              <a:spcBef>
                <a:spcPts val="0"/>
              </a:spcBef>
              <a:spcAft>
                <a:spcPts val="0"/>
              </a:spcAft>
              <a:buClr>
                <a:schemeClr val="lt1"/>
              </a:buClr>
              <a:buSzPts val="1400"/>
              <a:buFont typeface="Arial"/>
              <a:buNone/>
              <a:defRPr/>
            </a:lvl5pPr>
            <a:lvl6pPr marL="0" marR="0" lvl="5" indent="0" algn="l" rtl="0">
              <a:spcBef>
                <a:spcPts val="0"/>
              </a:spcBef>
              <a:spcAft>
                <a:spcPts val="0"/>
              </a:spcAft>
              <a:buClr>
                <a:schemeClr val="lt1"/>
              </a:buClr>
              <a:buSzPts val="1400"/>
              <a:buFont typeface="Arial"/>
              <a:buNone/>
              <a:defRPr/>
            </a:lvl6pPr>
            <a:lvl7pPr marL="0" marR="0" lvl="6" indent="0" algn="l" rtl="0">
              <a:spcBef>
                <a:spcPts val="0"/>
              </a:spcBef>
              <a:spcAft>
                <a:spcPts val="0"/>
              </a:spcAft>
              <a:buClr>
                <a:schemeClr val="lt1"/>
              </a:buClr>
              <a:buSzPts val="1400"/>
              <a:buFont typeface="Arial"/>
              <a:buNone/>
              <a:defRPr/>
            </a:lvl7pPr>
            <a:lvl8pPr marL="0" marR="0" lvl="7" indent="0" algn="l" rtl="0">
              <a:spcBef>
                <a:spcPts val="0"/>
              </a:spcBef>
              <a:spcAft>
                <a:spcPts val="0"/>
              </a:spcAft>
              <a:buClr>
                <a:schemeClr val="lt1"/>
              </a:buClr>
              <a:buSzPts val="1400"/>
              <a:buFont typeface="Arial"/>
              <a:buNone/>
              <a:defRPr/>
            </a:lvl8pPr>
            <a:lvl9pPr marL="0" marR="0" lvl="8" indent="0" algn="l" rtl="0">
              <a:spcBef>
                <a:spcPts val="0"/>
              </a:spcBef>
              <a:spcAft>
                <a:spcPts val="0"/>
              </a:spcAft>
              <a:buClr>
                <a:schemeClr val="lt1"/>
              </a:buClr>
              <a:buSzPts val="1400"/>
              <a:buFont typeface="Arial"/>
              <a:buNone/>
              <a:defRPr/>
            </a:lvl9pPr>
          </a:lstStyle>
          <a:p>
            <a:endParaRPr/>
          </a:p>
        </p:txBody>
      </p:sp>
      <p:sp>
        <p:nvSpPr>
          <p:cNvPr id="7" name="Google Shape;7;p1"/>
          <p:cNvSpPr txBox="1">
            <a:spLocks noGrp="1"/>
          </p:cNvSpPr>
          <p:nvPr>
            <p:ph type="body" idx="1"/>
          </p:nvPr>
        </p:nvSpPr>
        <p:spPr>
          <a:xfrm>
            <a:off x="609600" y="1600200"/>
            <a:ext cx="10972800" cy="4967700"/>
          </a:xfrm>
          <a:prstGeom prst="rect">
            <a:avLst/>
          </a:prstGeom>
          <a:noFill/>
          <a:ln>
            <a:noFill/>
          </a:ln>
        </p:spPr>
        <p:txBody>
          <a:bodyPr spcFirstLastPara="1" wrap="square" lIns="91425" tIns="91425" rIns="91425" bIns="91425" anchor="t" anchorCtr="0"/>
          <a:lstStyle>
            <a:lvl1pPr marL="457200" marR="0" lvl="0" indent="-317500" algn="l" rtl="0">
              <a:lnSpc>
                <a:spcPct val="100000"/>
              </a:lnSpc>
              <a:spcBef>
                <a:spcPts val="600"/>
              </a:spcBef>
              <a:spcAft>
                <a:spcPts val="0"/>
              </a:spcAft>
              <a:buClr>
                <a:schemeClr val="dk1"/>
              </a:buClr>
              <a:buSzPts val="1400"/>
              <a:buFont typeface="Arial"/>
              <a:buChar char="●"/>
              <a:defRPr/>
            </a:lvl1pPr>
            <a:lvl2pPr marL="914400" marR="0" lvl="1" indent="-317500" algn="l" rtl="0">
              <a:lnSpc>
                <a:spcPct val="100000"/>
              </a:lnSpc>
              <a:spcBef>
                <a:spcPts val="480"/>
              </a:spcBef>
              <a:spcAft>
                <a:spcPts val="0"/>
              </a:spcAft>
              <a:buClr>
                <a:schemeClr val="dk1"/>
              </a:buClr>
              <a:buSzPts val="1400"/>
              <a:buFont typeface="Courier New"/>
              <a:buChar char="o"/>
              <a:defRPr/>
            </a:lvl2pPr>
            <a:lvl3pPr marL="1371600" marR="0" lvl="2" indent="-317500" algn="l" rtl="0">
              <a:lnSpc>
                <a:spcPct val="100000"/>
              </a:lnSpc>
              <a:spcBef>
                <a:spcPts val="480"/>
              </a:spcBef>
              <a:spcAft>
                <a:spcPts val="0"/>
              </a:spcAft>
              <a:buClr>
                <a:schemeClr val="dk1"/>
              </a:buClr>
              <a:buSzPts val="1400"/>
              <a:buFont typeface="Noto Symbol"/>
              <a:buChar char="▪"/>
              <a:defRPr/>
            </a:lvl3pPr>
            <a:lvl4pPr marL="1828800" marR="0" lvl="3" indent="-317500" algn="l" rtl="0">
              <a:lnSpc>
                <a:spcPct val="100000"/>
              </a:lnSpc>
              <a:spcBef>
                <a:spcPts val="360"/>
              </a:spcBef>
              <a:spcAft>
                <a:spcPts val="0"/>
              </a:spcAft>
              <a:buClr>
                <a:schemeClr val="dk1"/>
              </a:buClr>
              <a:buSzPts val="1400"/>
              <a:buFont typeface="Arial"/>
              <a:buChar char="●"/>
              <a:defRPr/>
            </a:lvl4pPr>
            <a:lvl5pPr marL="2286000" marR="0" lvl="4" indent="-317500" algn="l" rtl="0">
              <a:lnSpc>
                <a:spcPct val="100000"/>
              </a:lnSpc>
              <a:spcBef>
                <a:spcPts val="360"/>
              </a:spcBef>
              <a:spcAft>
                <a:spcPts val="0"/>
              </a:spcAft>
              <a:buClr>
                <a:schemeClr val="dk1"/>
              </a:buClr>
              <a:buSzPts val="1400"/>
              <a:buFont typeface="Courier New"/>
              <a:buChar char="o"/>
              <a:defRPr/>
            </a:lvl5pPr>
            <a:lvl6pPr marL="2743200" marR="0" lvl="5" indent="-317500" algn="l" rtl="0">
              <a:lnSpc>
                <a:spcPct val="100000"/>
              </a:lnSpc>
              <a:spcBef>
                <a:spcPts val="360"/>
              </a:spcBef>
              <a:spcAft>
                <a:spcPts val="0"/>
              </a:spcAft>
              <a:buClr>
                <a:schemeClr val="dk1"/>
              </a:buClr>
              <a:buSzPts val="1400"/>
              <a:buFont typeface="Noto Symbol"/>
              <a:buChar char="▪"/>
              <a:defRPr/>
            </a:lvl6pPr>
            <a:lvl7pPr marL="3200400" marR="0" lvl="6" indent="-317500" algn="l" rtl="0">
              <a:lnSpc>
                <a:spcPct val="100000"/>
              </a:lnSpc>
              <a:spcBef>
                <a:spcPts val="360"/>
              </a:spcBef>
              <a:spcAft>
                <a:spcPts val="0"/>
              </a:spcAft>
              <a:buClr>
                <a:schemeClr val="dk1"/>
              </a:buClr>
              <a:buSzPts val="1400"/>
              <a:buFont typeface="Arial"/>
              <a:buChar char="●"/>
              <a:defRPr/>
            </a:lvl7pPr>
            <a:lvl8pPr marL="3657600" marR="0" lvl="7" indent="-317500" algn="l" rtl="0">
              <a:lnSpc>
                <a:spcPct val="100000"/>
              </a:lnSpc>
              <a:spcBef>
                <a:spcPts val="360"/>
              </a:spcBef>
              <a:spcAft>
                <a:spcPts val="0"/>
              </a:spcAft>
              <a:buClr>
                <a:schemeClr val="dk1"/>
              </a:buClr>
              <a:buSzPts val="1400"/>
              <a:buFont typeface="Courier New"/>
              <a:buChar char="o"/>
              <a:defRPr/>
            </a:lvl8pPr>
            <a:lvl9pPr marL="4114800" marR="0" lvl="8" indent="-317500" algn="l" rtl="0">
              <a:lnSpc>
                <a:spcPct val="100000"/>
              </a:lnSpc>
              <a:spcBef>
                <a:spcPts val="360"/>
              </a:spcBef>
              <a:spcAft>
                <a:spcPts val="0"/>
              </a:spcAft>
              <a:buClr>
                <a:schemeClr val="dk1"/>
              </a:buClr>
              <a:buSzPts val="1400"/>
              <a:buFont typeface="Noto Symbol"/>
              <a:buChar char="▪"/>
              <a:defRPr/>
            </a:lvl9pPr>
          </a:lstStyle>
          <a:p>
            <a:endParaRPr/>
          </a:p>
        </p:txBody>
      </p:sp>
    </p:spTree>
    <p:extLst>
      <p:ext uri="{BB962C8B-B14F-4D97-AF65-F5344CB8AC3E}">
        <p14:creationId xmlns:p14="http://schemas.microsoft.com/office/powerpoint/2010/main" val="1092483852"/>
      </p:ext>
    </p:extLst>
  </p:cSld>
  <p:clrMap bg1="lt1" tx1="dk1" bg2="dk2" tx2="lt2" accent1="accent1" accent2="accent2" accent3="accent3" accent4="accent4" accent5="accent5" accent6="accent6" hlink="hlink" folHlink="folHlink"/>
  <p:sldLayoutIdLst>
    <p:sldLayoutId id="214748370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cstate="print">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89600" y="76200"/>
            <a:ext cx="6299200" cy="71596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41FAB-DDC0-4C8D-A2C0-9BFAD0961D10}" type="datetimeFigureOut">
              <a:rPr lang="en-US" smtClean="0"/>
              <a:pPr/>
              <a:t>12/8/2018</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a:t>
            </a:fld>
            <a:endParaRPr lang="en-US"/>
          </a:p>
        </p:txBody>
      </p:sp>
    </p:spTree>
    <p:extLst>
      <p:ext uri="{BB962C8B-B14F-4D97-AF65-F5344CB8AC3E}">
        <p14:creationId xmlns:p14="http://schemas.microsoft.com/office/powerpoint/2010/main" val="415167393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1" r:id="rId3"/>
  </p:sldLayoutIdLst>
  <p:txStyles>
    <p:titleStyle>
      <a:lvl1pPr algn="ctr" defTabSz="914400" rtl="0" eaLnBrk="1" latinLnBrk="0" hangingPunct="1">
        <a:spcBef>
          <a:spcPct val="0"/>
        </a:spcBef>
        <a:buNone/>
        <a:defRPr sz="2800" b="1"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hyperlink" Target="https://lists.owasp.org/mailman/listinfo/owasp-centralpennsylvania"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owasp.org/index.php/OWASP_Testing_Project" TargetMode="External"/><Relationship Id="rId7" Type="http://schemas.openxmlformats.org/officeDocument/2006/relationships/image" Target="../media/image8.png"/><Relationship Id="rId2" Type="http://schemas.openxmlformats.org/officeDocument/2006/relationships/hyperlink" Target="https://www.owasp.org/index.php/OWASP_Zed_Attack_Proxy_Project" TargetMode="External"/><Relationship Id="rId1" Type="http://schemas.openxmlformats.org/officeDocument/2006/relationships/slideLayout" Target="../slideLayouts/slideLayout2.xml"/><Relationship Id="rId6" Type="http://schemas.openxmlformats.org/officeDocument/2006/relationships/hyperlink" Target="https://www.owasp.org/index.php/OWASP_Juice_Shop_Project" TargetMode="External"/><Relationship Id="rId5" Type="http://schemas.openxmlformats.org/officeDocument/2006/relationships/hyperlink" Target="https://www.owasp.org/index.php/OWASP_Mobile_Security_Project" TargetMode="External"/><Relationship Id="rId4" Type="http://schemas.openxmlformats.org/officeDocument/2006/relationships/hyperlink" Target="https://www.owasp.org/index.php/Category:OWASP_Top_Ten_Projec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www.hackerone.com/" TargetMode="External"/><Relationship Id="rId7"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8.png"/><Relationship Id="rId4" Type="http://schemas.openxmlformats.org/officeDocument/2006/relationships/hyperlink" Target="https://www.bugcrowd.com/"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1.xml"/><Relationship Id="rId7" Type="http://schemas.openxmlformats.org/officeDocument/2006/relationships/diagramColors" Target="../diagrams/colors2.xml"/><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14.xml"/><Relationship Id="rId1" Type="http://schemas.openxmlformats.org/officeDocument/2006/relationships/tags" Target="../tags/tag4.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slideLayout" Target="../slideLayouts/slideLayout14.xml"/><Relationship Id="rId1" Type="http://schemas.openxmlformats.org/officeDocument/2006/relationships/tags" Target="../tags/tag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14.xml"/><Relationship Id="rId1" Type="http://schemas.openxmlformats.org/officeDocument/2006/relationships/tags" Target="../tags/tag7.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14.xml"/><Relationship Id="rId1" Type="http://schemas.openxmlformats.org/officeDocument/2006/relationships/tags" Target="../tags/tag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4.xml"/><Relationship Id="rId1" Type="http://schemas.openxmlformats.org/officeDocument/2006/relationships/tags" Target="../tags/tag9.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4.xml"/><Relationship Id="rId1" Type="http://schemas.openxmlformats.org/officeDocument/2006/relationships/tags" Target="../tags/tag1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13.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1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4.xml"/><Relationship Id="rId1" Type="http://schemas.openxmlformats.org/officeDocument/2006/relationships/tags" Target="../tags/tag1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4.xml"/><Relationship Id="rId1" Type="http://schemas.openxmlformats.org/officeDocument/2006/relationships/tags" Target="../tags/tag1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4.xml"/><Relationship Id="rId1" Type="http://schemas.openxmlformats.org/officeDocument/2006/relationships/tags" Target="../tags/tag1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xml"/><Relationship Id="rId1" Type="http://schemas.openxmlformats.org/officeDocument/2006/relationships/tags" Target="../tags/tag1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xml"/><Relationship Id="rId1" Type="http://schemas.openxmlformats.org/officeDocument/2006/relationships/tags" Target="../tags/tag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eveloper.mozilla.org/en-US/docs/Web/API/Document_Object_Model/Introduction"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developer.mozilla.org/en-US/docs/Web/API/Document_Object_Model/Introduction"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xss-game.appspot.com/"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8.png"/><Relationship Id="rId7" Type="http://schemas.openxmlformats.org/officeDocument/2006/relationships/hyperlink" Target="https://github.com/jhaddix/XSS.p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github.com/0xsobky/HackVault/wiki/Unleashing-an-Ultimate-XSS-Polyglot" TargetMode="External"/><Relationship Id="rId5" Type="http://schemas.openxmlformats.org/officeDocument/2006/relationships/hyperlink" Target="https://github.com/danielmiessler/SecLists" TargetMode="External"/><Relationship Id="rId4" Type="http://schemas.openxmlformats.org/officeDocument/2006/relationships/hyperlink" Target="https://github.com/fuzzdb-project/fuzzdb" TargetMode="External"/><Relationship Id="rId9" Type="http://schemas.openxmlformats.org/officeDocument/2006/relationships/image" Target="../media/image67.png"/></Relationships>
</file>

<file path=ppt/slides/_rels/slide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www.vulnerablewebapps.org/" TargetMode="External"/><Relationship Id="rId2" Type="http://schemas.openxmlformats.org/officeDocument/2006/relationships/hyperlink" Target="https://sourceforge.net/projects/owaspbwa/"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webpwnized/mutillidae" TargetMode="External"/><Relationship Id="rId4" Type="http://schemas.openxmlformats.org/officeDocument/2006/relationships/hyperlink" Target="http://www.dvwa.co.uk/"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www.sans.org/course/web-app-penetration-testing-ethical-hacking" TargetMode="External"/><Relationship Id="rId7" Type="http://schemas.openxmlformats.org/officeDocument/2006/relationships/image" Target="../media/image8.png"/><Relationship Id="rId2" Type="http://schemas.openxmlformats.org/officeDocument/2006/relationships/hyperlink" Target="https://www.pentesteracademy.com/" TargetMode="External"/><Relationship Id="rId1" Type="http://schemas.openxmlformats.org/officeDocument/2006/relationships/slideLayout" Target="../slideLayouts/slideLayout2.xml"/><Relationship Id="rId6" Type="http://schemas.openxmlformats.org/officeDocument/2006/relationships/hyperlink" Target="https://www.lanmaster53.com/training/" TargetMode="External"/><Relationship Id="rId5" Type="http://schemas.openxmlformats.org/officeDocument/2006/relationships/hyperlink" Target="https://www.elearnsecurity.com/certification/" TargetMode="External"/><Relationship Id="rId4" Type="http://schemas.openxmlformats.org/officeDocument/2006/relationships/hyperlink" Target="https://www.offensive-security.com/information-security-certifications/oswe-offensive-security-web-exper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s://www.infosecurity-magazine.com/news/hackedu-hackerone-partner-to-offer/" TargetMode="External"/><Relationship Id="rId2" Type="http://schemas.openxmlformats.org/officeDocument/2006/relationships/hyperlink" Target="https://www.hackerone.com/hacker101"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3" Type="http://schemas.openxmlformats.org/officeDocument/2006/relationships/hyperlink" Target="https://www.owasp.org/images/1/19/OTGv4.pdf" TargetMode="External"/><Relationship Id="rId2" Type="http://schemas.openxmlformats.org/officeDocument/2006/relationships/hyperlink" Target="https://www.kali.org/download-kali-linux-revealed-book/"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3" Type="http://schemas.openxmlformats.org/officeDocument/2006/relationships/hyperlink" Target="https://www.linkedin.com/in/nathan-cooper-35b0782b/" TargetMode="External"/><Relationship Id="rId7" Type="http://schemas.openxmlformats.org/officeDocument/2006/relationships/image" Target="../media/image8.png"/><Relationship Id="rId2" Type="http://schemas.openxmlformats.org/officeDocument/2006/relationships/hyperlink" Target="mailto:Nathan.cooper@owasp.org" TargetMode="External"/><Relationship Id="rId1" Type="http://schemas.openxmlformats.org/officeDocument/2006/relationships/slideLayout" Target="../slideLayouts/slideLayout2.xml"/><Relationship Id="rId6" Type="http://schemas.openxmlformats.org/officeDocument/2006/relationships/hyperlink" Target="https://github.com/outofcontrolnate/Central-Pennsylvania--OWASP" TargetMode="External"/><Relationship Id="rId5" Type="http://schemas.openxmlformats.org/officeDocument/2006/relationships/hyperlink" Target="https://www.linkedin.com/in/joseph-oriel-3474a394/" TargetMode="External"/><Relationship Id="rId4" Type="http://schemas.openxmlformats.org/officeDocument/2006/relationships/hyperlink" Target="mailto:Joe.oriel@owasp.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ctrTitle"/>
          </p:nvPr>
        </p:nvSpPr>
        <p:spPr>
          <a:xfrm>
            <a:off x="1876424" y="1122363"/>
            <a:ext cx="9691994" cy="2387600"/>
          </a:xfrm>
        </p:spPr>
        <p:txBody>
          <a:bodyPr/>
          <a:lstStyle/>
          <a:p>
            <a:r>
              <a:rPr lang="en-US" dirty="0">
                <a:solidFill>
                  <a:srgbClr val="002060"/>
                </a:solidFill>
              </a:rPr>
              <a:t>OWASP -</a:t>
            </a:r>
            <a:r>
              <a:rPr lang="en-US" dirty="0"/>
              <a:t> Central Pennsylvania</a:t>
            </a:r>
          </a:p>
        </p:txBody>
      </p:sp>
      <p:sp>
        <p:nvSpPr>
          <p:cNvPr id="3" name="Subtitle 2">
            <a:extLst>
              <a:ext uri="{FF2B5EF4-FFF2-40B4-BE49-F238E27FC236}">
                <a16:creationId xmlns:a16="http://schemas.microsoft.com/office/drawing/2014/main" id="{73DC3F4E-E012-4663-940B-9070225DE334}"/>
              </a:ext>
            </a:extLst>
          </p:cNvPr>
          <p:cNvSpPr>
            <a:spLocks noGrp="1"/>
          </p:cNvSpPr>
          <p:nvPr>
            <p:ph type="subTitle" idx="1"/>
          </p:nvPr>
        </p:nvSpPr>
        <p:spPr/>
        <p:txBody>
          <a:bodyPr/>
          <a:lstStyle/>
          <a:p>
            <a:r>
              <a:rPr lang="en-US" dirty="0"/>
              <a:t>Founded by Nathan Cooper and Joe Oriel </a:t>
            </a:r>
          </a:p>
        </p:txBody>
      </p:sp>
    </p:spTree>
    <p:extLst>
      <p:ext uri="{BB962C8B-B14F-4D97-AF65-F5344CB8AC3E}">
        <p14:creationId xmlns:p14="http://schemas.microsoft.com/office/powerpoint/2010/main" val="991304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ubTitle" idx="4294967295"/>
          </p:nvPr>
        </p:nvSpPr>
        <p:spPr>
          <a:xfrm>
            <a:off x="1524000" y="-3990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16</a:t>
            </a:r>
            <a:endParaRPr sz="9600">
              <a:solidFill>
                <a:schemeClr val="lt1"/>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Years of community service</a:t>
            </a:r>
            <a:endParaRPr/>
          </a:p>
        </p:txBody>
      </p:sp>
    </p:spTree>
    <p:extLst>
      <p:ext uri="{BB962C8B-B14F-4D97-AF65-F5344CB8AC3E}">
        <p14:creationId xmlns:p14="http://schemas.microsoft.com/office/powerpoint/2010/main" val="1009403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subTitle" idx="4294967295"/>
          </p:nvPr>
        </p:nvSpPr>
        <p:spPr>
          <a:xfrm>
            <a:off x="1524000" y="4939087"/>
            <a:ext cx="9144000" cy="19089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rgbClr val="FFFFFF"/>
                </a:solidFill>
                <a:latin typeface="Ubuntu"/>
                <a:ea typeface="Ubuntu"/>
                <a:cs typeface="Ubuntu"/>
                <a:sym typeface="Ubuntu"/>
              </a:rPr>
              <a:t>OWASP's DNA</a:t>
            </a:r>
            <a:endParaRPr/>
          </a:p>
        </p:txBody>
      </p:sp>
    </p:spTree>
    <p:extLst>
      <p:ext uri="{BB962C8B-B14F-4D97-AF65-F5344CB8AC3E}">
        <p14:creationId xmlns:p14="http://schemas.microsoft.com/office/powerpoint/2010/main" val="673264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4"/>
          <p:cNvSpPr txBox="1">
            <a:spLocks noGrp="1"/>
          </p:cNvSpPr>
          <p:nvPr>
            <p:ph type="subTitle" idx="4294967295"/>
          </p:nvPr>
        </p:nvSpPr>
        <p:spPr>
          <a:xfrm>
            <a:off x="1524000" y="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OWASP</a:t>
            </a:r>
            <a:endParaRPr/>
          </a:p>
          <a:p>
            <a:pPr marL="0" indent="0" algn="ctr">
              <a:spcBef>
                <a:spcPts val="0"/>
              </a:spcBef>
              <a:buNone/>
            </a:pPr>
            <a:r>
              <a:rPr lang="en" sz="3000">
                <a:solidFill>
                  <a:schemeClr val="lt1"/>
                </a:solidFill>
                <a:latin typeface="Ubuntu"/>
                <a:ea typeface="Ubuntu"/>
                <a:cs typeface="Ubuntu"/>
                <a:sym typeface="Ubuntu"/>
              </a:rPr>
              <a:t>by the numbers</a:t>
            </a:r>
            <a:endParaRPr/>
          </a:p>
        </p:txBody>
      </p:sp>
    </p:spTree>
    <p:extLst>
      <p:ext uri="{BB962C8B-B14F-4D97-AF65-F5344CB8AC3E}">
        <p14:creationId xmlns:p14="http://schemas.microsoft.com/office/powerpoint/2010/main" val="3401989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5"/>
          <p:cNvSpPr txBox="1">
            <a:spLocks noGrp="1"/>
          </p:cNvSpPr>
          <p:nvPr>
            <p:ph type="subTitle" idx="4294967295"/>
          </p:nvPr>
        </p:nvSpPr>
        <p:spPr>
          <a:xfrm>
            <a:off x="1524000" y="488700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2,005,000</a:t>
            </a:r>
            <a:endParaRPr sz="9600">
              <a:solidFill>
                <a:schemeClr val="lt1"/>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owasp.org page views (per month)</a:t>
            </a:r>
            <a:endParaRPr/>
          </a:p>
        </p:txBody>
      </p:sp>
    </p:spTree>
    <p:extLst>
      <p:ext uri="{BB962C8B-B14F-4D97-AF65-F5344CB8AC3E}">
        <p14:creationId xmlns:p14="http://schemas.microsoft.com/office/powerpoint/2010/main" val="4008070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subTitle" idx="4294967295"/>
          </p:nvPr>
        </p:nvSpPr>
        <p:spPr>
          <a:xfrm>
            <a:off x="1524000" y="-8299"/>
            <a:ext cx="9144000" cy="2244299"/>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650,000  / 1M</a:t>
            </a:r>
            <a:endParaRPr sz="9600">
              <a:solidFill>
                <a:schemeClr val="lt1"/>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owasp.org unique visitors/sessions per month</a:t>
            </a:r>
            <a:endParaRPr/>
          </a:p>
        </p:txBody>
      </p:sp>
    </p:spTree>
    <p:extLst>
      <p:ext uri="{BB962C8B-B14F-4D97-AF65-F5344CB8AC3E}">
        <p14:creationId xmlns:p14="http://schemas.microsoft.com/office/powerpoint/2010/main" val="424899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subTitle" idx="4294967295"/>
          </p:nvPr>
        </p:nvSpPr>
        <p:spPr>
          <a:xfrm>
            <a:off x="1524000" y="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rgbClr val="FFFFFF"/>
                </a:solidFill>
                <a:latin typeface="Ubuntu"/>
                <a:ea typeface="Ubuntu"/>
                <a:cs typeface="Ubuntu"/>
                <a:sym typeface="Ubuntu"/>
              </a:rPr>
              <a:t>93</a:t>
            </a:r>
            <a:endParaRPr sz="9600">
              <a:solidFill>
                <a:srgbClr val="FFFFFF"/>
              </a:solidFill>
              <a:latin typeface="Ubuntu"/>
              <a:ea typeface="Ubuntu"/>
              <a:cs typeface="Ubuntu"/>
              <a:sym typeface="Ubuntu"/>
            </a:endParaRPr>
          </a:p>
          <a:p>
            <a:pPr marL="0" indent="0" algn="ctr">
              <a:spcBef>
                <a:spcPts val="0"/>
              </a:spcBef>
              <a:buNone/>
            </a:pPr>
            <a:r>
              <a:rPr lang="en" sz="1800">
                <a:solidFill>
                  <a:srgbClr val="FFFFFF"/>
                </a:solidFill>
                <a:latin typeface="Ubuntu"/>
                <a:ea typeface="Ubuntu"/>
                <a:cs typeface="Ubuntu"/>
                <a:sym typeface="Ubuntu"/>
              </a:rPr>
              <a:t>Active Projects</a:t>
            </a:r>
            <a:endParaRPr/>
          </a:p>
        </p:txBody>
      </p:sp>
    </p:spTree>
    <p:extLst>
      <p:ext uri="{BB962C8B-B14F-4D97-AF65-F5344CB8AC3E}">
        <p14:creationId xmlns:p14="http://schemas.microsoft.com/office/powerpoint/2010/main" val="2398088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subTitle" idx="4294967295"/>
          </p:nvPr>
        </p:nvSpPr>
        <p:spPr>
          <a:xfrm>
            <a:off x="1524000" y="4545900"/>
            <a:ext cx="9144000" cy="2308500"/>
          </a:xfrm>
          <a:prstGeom prst="rect">
            <a:avLst/>
          </a:prstGeom>
          <a:solidFill>
            <a:srgbClr val="000000">
              <a:alpha val="74901"/>
            </a:srgbClr>
          </a:solidFill>
          <a:ln>
            <a:noFill/>
          </a:ln>
        </p:spPr>
        <p:txBody>
          <a:bodyPr spcFirstLastPara="1" wrap="square" lIns="91425" tIns="91425" rIns="91425" bIns="91425" anchor="ctr" anchorCtr="0">
            <a:noAutofit/>
          </a:bodyPr>
          <a:lstStyle/>
          <a:p>
            <a:pPr marL="0" indent="0" algn="ctr">
              <a:spcBef>
                <a:spcPts val="0"/>
              </a:spcBef>
              <a:buClr>
                <a:srgbClr val="000000"/>
              </a:buClr>
              <a:buNone/>
            </a:pPr>
            <a:r>
              <a:rPr lang="en" sz="9600">
                <a:solidFill>
                  <a:srgbClr val="FFFFFF"/>
                </a:solidFill>
                <a:latin typeface="Ubuntu"/>
                <a:ea typeface="Ubuntu"/>
                <a:cs typeface="Ubuntu"/>
                <a:sym typeface="Ubuntu"/>
              </a:rPr>
              <a:t>276</a:t>
            </a:r>
            <a:endParaRPr/>
          </a:p>
          <a:p>
            <a:pPr marL="0" indent="0" algn="ctr">
              <a:spcBef>
                <a:spcPts val="0"/>
              </a:spcBef>
              <a:buNone/>
            </a:pPr>
            <a:r>
              <a:rPr lang="en" sz="1800">
                <a:solidFill>
                  <a:srgbClr val="FFFFFF"/>
                </a:solidFill>
                <a:latin typeface="Ubuntu"/>
                <a:ea typeface="Ubuntu"/>
                <a:cs typeface="Ubuntu"/>
                <a:sym typeface="Ubuntu"/>
              </a:rPr>
              <a:t>Active Chapters</a:t>
            </a:r>
            <a:endParaRPr/>
          </a:p>
        </p:txBody>
      </p:sp>
      <p:pic>
        <p:nvPicPr>
          <p:cNvPr id="92" name="Google Shape;92;p18" descr="Screen Shot 2015-09-16 at 12.41.00 PM.png"/>
          <p:cNvPicPr preferRelativeResize="0"/>
          <p:nvPr/>
        </p:nvPicPr>
        <p:blipFill rotWithShape="1">
          <a:blip r:embed="rId4">
            <a:alphaModFix/>
          </a:blip>
          <a:srcRect t="-31544"/>
          <a:stretch/>
        </p:blipFill>
        <p:spPr>
          <a:xfrm>
            <a:off x="1526226" y="-1444379"/>
            <a:ext cx="9144001" cy="6023859"/>
          </a:xfrm>
          <a:prstGeom prst="rect">
            <a:avLst/>
          </a:prstGeom>
          <a:noFill/>
          <a:ln>
            <a:noFill/>
          </a:ln>
        </p:spPr>
      </p:pic>
    </p:spTree>
    <p:extLst>
      <p:ext uri="{BB962C8B-B14F-4D97-AF65-F5344CB8AC3E}">
        <p14:creationId xmlns:p14="http://schemas.microsoft.com/office/powerpoint/2010/main" val="130843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subTitle" idx="4294967295"/>
          </p:nvPr>
        </p:nvSpPr>
        <p:spPr>
          <a:xfrm>
            <a:off x="1524000" y="4622101"/>
            <a:ext cx="9144000" cy="2244299"/>
          </a:xfrm>
          <a:prstGeom prst="rect">
            <a:avLst/>
          </a:prstGeom>
          <a:solidFill>
            <a:srgbClr val="000000">
              <a:alpha val="39607"/>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55,000+</a:t>
            </a:r>
            <a:endParaRPr/>
          </a:p>
          <a:p>
            <a:pPr marL="0" indent="0" algn="ctr">
              <a:spcBef>
                <a:spcPts val="0"/>
              </a:spcBef>
              <a:buNone/>
            </a:pPr>
            <a:r>
              <a:rPr lang="en" sz="1800">
                <a:solidFill>
                  <a:schemeClr val="lt1"/>
                </a:solidFill>
                <a:latin typeface="Ubuntu"/>
                <a:ea typeface="Ubuntu"/>
                <a:cs typeface="Ubuntu"/>
                <a:sym typeface="Ubuntu"/>
              </a:rPr>
              <a:t>participants mailing lists</a:t>
            </a:r>
            <a:endParaRPr/>
          </a:p>
        </p:txBody>
      </p:sp>
    </p:spTree>
    <p:extLst>
      <p:ext uri="{BB962C8B-B14F-4D97-AF65-F5344CB8AC3E}">
        <p14:creationId xmlns:p14="http://schemas.microsoft.com/office/powerpoint/2010/main" val="2005385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subTitle" idx="4294967295"/>
          </p:nvPr>
        </p:nvSpPr>
        <p:spPr>
          <a:xfrm>
            <a:off x="1524000" y="4622100"/>
            <a:ext cx="9144000" cy="22602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rgbClr val="FFFFFF"/>
                </a:solidFill>
                <a:latin typeface="Ubuntu"/>
                <a:ea typeface="Ubuntu"/>
                <a:cs typeface="Ubuntu"/>
                <a:sym typeface="Ubuntu"/>
              </a:rPr>
              <a:t>129+</a:t>
            </a:r>
            <a:endParaRPr sz="9600">
              <a:solidFill>
                <a:srgbClr val="FFFFFF"/>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Government &amp; Industry Citations!</a:t>
            </a:r>
            <a:endParaRPr/>
          </a:p>
        </p:txBody>
      </p:sp>
    </p:spTree>
    <p:extLst>
      <p:ext uri="{BB962C8B-B14F-4D97-AF65-F5344CB8AC3E}">
        <p14:creationId xmlns:p14="http://schemas.microsoft.com/office/powerpoint/2010/main" val="330848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1"/>
          <p:cNvSpPr txBox="1">
            <a:spLocks noGrp="1"/>
          </p:cNvSpPr>
          <p:nvPr>
            <p:ph type="subTitle" idx="4294967295"/>
          </p:nvPr>
        </p:nvSpPr>
        <p:spPr>
          <a:xfrm>
            <a:off x="1524000" y="492690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rgbClr val="FFFFFF"/>
                </a:solidFill>
                <a:latin typeface="Ubuntu"/>
                <a:ea typeface="Ubuntu"/>
                <a:cs typeface="Ubuntu"/>
                <a:sym typeface="Ubuntu"/>
              </a:rPr>
              <a:t>25</a:t>
            </a:r>
            <a:endParaRPr sz="9600">
              <a:solidFill>
                <a:srgbClr val="FFFFFF"/>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Academic Supporters</a:t>
            </a:r>
            <a:endParaRPr/>
          </a:p>
        </p:txBody>
      </p:sp>
    </p:spTree>
    <p:extLst>
      <p:ext uri="{BB962C8B-B14F-4D97-AF65-F5344CB8AC3E}">
        <p14:creationId xmlns:p14="http://schemas.microsoft.com/office/powerpoint/2010/main" val="3708152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Admin notes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lstStyle/>
          <a:p>
            <a:r>
              <a:rPr lang="en-US" sz="2800" dirty="0"/>
              <a:t>Restrooms</a:t>
            </a:r>
          </a:p>
          <a:p>
            <a:endParaRPr lang="en-US" sz="2800" dirty="0"/>
          </a:p>
          <a:p>
            <a:r>
              <a:rPr lang="en-US" sz="2800" dirty="0"/>
              <a:t>Snacks, Water, Soda – </a:t>
            </a:r>
            <a:r>
              <a:rPr lang="en-US" sz="2800" b="1" dirty="0"/>
              <a:t>Please dispose of your trash</a:t>
            </a:r>
          </a:p>
          <a:p>
            <a:endParaRPr lang="en-US" sz="2800" dirty="0"/>
          </a:p>
          <a:p>
            <a:r>
              <a:rPr lang="en-US" sz="2800" dirty="0"/>
              <a:t>Emergency Exits</a:t>
            </a:r>
          </a:p>
          <a:p>
            <a:endParaRPr lang="en-US" sz="2800" dirty="0"/>
          </a:p>
          <a:p>
            <a:r>
              <a:rPr lang="en-US" sz="2800" dirty="0"/>
              <a:t>5-10min break every 30 – 40 minutes</a:t>
            </a:r>
          </a:p>
          <a:p>
            <a:endParaRPr lang="en-US" dirty="0"/>
          </a:p>
          <a:p>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28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2"/>
          <p:cNvSpPr txBox="1">
            <a:spLocks noGrp="1"/>
          </p:cNvSpPr>
          <p:nvPr>
            <p:ph type="subTitle" idx="4294967295"/>
          </p:nvPr>
        </p:nvSpPr>
        <p:spPr>
          <a:xfrm>
            <a:off x="1524000" y="4622101"/>
            <a:ext cx="9144000" cy="2228099"/>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None/>
            </a:pPr>
            <a:r>
              <a:rPr lang="en" sz="9600">
                <a:solidFill>
                  <a:schemeClr val="lt1"/>
                </a:solidFill>
                <a:latin typeface="Ubuntu"/>
                <a:ea typeface="Ubuntu"/>
                <a:cs typeface="Ubuntu"/>
                <a:sym typeface="Ubuntu"/>
              </a:rPr>
              <a:t>68</a:t>
            </a:r>
            <a:endParaRPr sz="9600">
              <a:solidFill>
                <a:schemeClr val="lt1"/>
              </a:solidFill>
              <a:latin typeface="Ubuntu"/>
              <a:ea typeface="Ubuntu"/>
              <a:cs typeface="Ubuntu"/>
              <a:sym typeface="Ubuntu"/>
            </a:endParaRPr>
          </a:p>
          <a:p>
            <a:pPr marL="0" indent="0" algn="ctr">
              <a:spcBef>
                <a:spcPts val="0"/>
              </a:spcBef>
              <a:buNone/>
            </a:pPr>
            <a:r>
              <a:rPr lang="en" sz="1800">
                <a:solidFill>
                  <a:schemeClr val="lt1"/>
                </a:solidFill>
                <a:latin typeface="Ubuntu"/>
                <a:ea typeface="Ubuntu"/>
                <a:cs typeface="Ubuntu"/>
                <a:sym typeface="Ubuntu"/>
              </a:rPr>
              <a:t>Paid Corporate Memberships</a:t>
            </a:r>
            <a:endParaRPr/>
          </a:p>
        </p:txBody>
      </p:sp>
    </p:spTree>
    <p:extLst>
      <p:ext uri="{BB962C8B-B14F-4D97-AF65-F5344CB8AC3E}">
        <p14:creationId xmlns:p14="http://schemas.microsoft.com/office/powerpoint/2010/main" val="1978328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3"/>
          <p:cNvSpPr txBox="1">
            <a:spLocks noGrp="1"/>
          </p:cNvSpPr>
          <p:nvPr>
            <p:ph type="subTitle" idx="4294967295"/>
          </p:nvPr>
        </p:nvSpPr>
        <p:spPr>
          <a:xfrm>
            <a:off x="1524000" y="4887000"/>
            <a:ext cx="9144000" cy="1971000"/>
          </a:xfrm>
          <a:prstGeom prst="rect">
            <a:avLst/>
          </a:prstGeom>
          <a:solidFill>
            <a:srgbClr val="000000">
              <a:alpha val="58039"/>
            </a:srgbClr>
          </a:solidFill>
          <a:ln>
            <a:noFill/>
          </a:ln>
        </p:spPr>
        <p:txBody>
          <a:bodyPr spcFirstLastPara="1" wrap="square" lIns="91425" tIns="91425" rIns="91425" bIns="91425" anchor="ctr" anchorCtr="0">
            <a:noAutofit/>
          </a:bodyPr>
          <a:lstStyle/>
          <a:p>
            <a:pPr marL="0" indent="0" algn="ctr">
              <a:spcBef>
                <a:spcPts val="0"/>
              </a:spcBef>
              <a:buClr>
                <a:srgbClr val="000000"/>
              </a:buClr>
              <a:buNone/>
            </a:pPr>
            <a:r>
              <a:rPr lang="en" sz="8500">
                <a:solidFill>
                  <a:schemeClr val="lt1"/>
                </a:solidFill>
                <a:latin typeface="Ubuntu"/>
                <a:ea typeface="Ubuntu"/>
                <a:cs typeface="Ubuntu"/>
                <a:sym typeface="Ubuntu"/>
              </a:rPr>
              <a:t>2406</a:t>
            </a:r>
            <a:endParaRPr sz="8500">
              <a:solidFill>
                <a:schemeClr val="lt1"/>
              </a:solidFill>
              <a:latin typeface="Ubuntu"/>
              <a:ea typeface="Ubuntu"/>
              <a:cs typeface="Ubuntu"/>
              <a:sym typeface="Ubuntu"/>
            </a:endParaRPr>
          </a:p>
          <a:p>
            <a:pPr marL="0" indent="0" algn="ctr">
              <a:spcBef>
                <a:spcPts val="0"/>
              </a:spcBef>
              <a:buClr>
                <a:srgbClr val="000000"/>
              </a:buClr>
              <a:buNone/>
            </a:pPr>
            <a:r>
              <a:rPr lang="en" sz="1800">
                <a:solidFill>
                  <a:schemeClr val="lt1"/>
                </a:solidFill>
                <a:latin typeface="Ubuntu"/>
                <a:ea typeface="Ubuntu"/>
                <a:cs typeface="Ubuntu"/>
                <a:sym typeface="Ubuntu"/>
              </a:rPr>
              <a:t>Individual Members</a:t>
            </a:r>
            <a:endParaRPr sz="1800">
              <a:solidFill>
                <a:schemeClr val="lt1"/>
              </a:solidFill>
              <a:latin typeface="Ubuntu"/>
              <a:ea typeface="Ubuntu"/>
              <a:cs typeface="Ubuntu"/>
              <a:sym typeface="Ubuntu"/>
            </a:endParaRPr>
          </a:p>
        </p:txBody>
      </p:sp>
    </p:spTree>
    <p:extLst>
      <p:ext uri="{BB962C8B-B14F-4D97-AF65-F5344CB8AC3E}">
        <p14:creationId xmlns:p14="http://schemas.microsoft.com/office/powerpoint/2010/main" val="2056307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idx="4294967295"/>
          </p:nvPr>
        </p:nvSpPr>
        <p:spPr>
          <a:xfrm>
            <a:off x="1524547" y="0"/>
            <a:ext cx="9144299" cy="1500000"/>
          </a:xfrm>
          <a:prstGeom prst="rect">
            <a:avLst/>
          </a:prstGeom>
          <a:solidFill>
            <a:srgbClr val="000000">
              <a:alpha val="74509"/>
            </a:srgbClr>
          </a:solidFill>
          <a:ln>
            <a:noFill/>
          </a:ln>
        </p:spPr>
        <p:txBody>
          <a:bodyPr spcFirstLastPara="1" wrap="square" lIns="91425" tIns="91425" rIns="91425" bIns="91425" anchor="ctr" anchorCtr="0">
            <a:noAutofit/>
          </a:bodyPr>
          <a:lstStyle/>
          <a:p>
            <a:pPr algn="ctr"/>
            <a:r>
              <a:rPr lang="en" sz="4800" b="1">
                <a:solidFill>
                  <a:schemeClr val="lt1"/>
                </a:solidFill>
                <a:latin typeface="Ubuntu"/>
                <a:ea typeface="Ubuntu"/>
                <a:cs typeface="Ubuntu"/>
                <a:sym typeface="Ubuntu"/>
              </a:rPr>
              <a:t>2018 Global Board of Directors</a:t>
            </a:r>
            <a:endParaRPr/>
          </a:p>
        </p:txBody>
      </p:sp>
      <p:sp>
        <p:nvSpPr>
          <p:cNvPr id="123" name="Google Shape;123;p24"/>
          <p:cNvSpPr txBox="1"/>
          <p:nvPr/>
        </p:nvSpPr>
        <p:spPr>
          <a:xfrm>
            <a:off x="1523850" y="1473000"/>
            <a:ext cx="9144300" cy="5385000"/>
          </a:xfrm>
          <a:prstGeom prst="rect">
            <a:avLst/>
          </a:prstGeom>
          <a:solidFill>
            <a:srgbClr val="000000">
              <a:alpha val="39610"/>
            </a:srgbClr>
          </a:solidFill>
          <a:ln>
            <a:noFill/>
          </a:ln>
        </p:spPr>
        <p:txBody>
          <a:bodyPr spcFirstLastPara="1" wrap="square" lIns="91425" tIns="91425" rIns="91425" bIns="91425" anchor="t" anchorCtr="0">
            <a:noAutofit/>
          </a:bodyPr>
          <a:lstStyle/>
          <a:p>
            <a:pPr defTabSz="914400">
              <a:buClr>
                <a:srgbClr val="FFFFFF"/>
              </a:buClr>
            </a:pPr>
            <a:r>
              <a:rPr lang="en" sz="2400" kern="0">
                <a:solidFill>
                  <a:srgbClr val="FFFFFF"/>
                </a:solidFill>
                <a:latin typeface="Ubuntu"/>
                <a:ea typeface="Ubuntu"/>
                <a:cs typeface="Ubuntu"/>
                <a:sym typeface="Ubuntu"/>
              </a:rPr>
              <a:t>– Chairperson:  Martin Knobloch, Netherlands</a:t>
            </a:r>
            <a:endParaRPr sz="1400" kern="0">
              <a:solidFill>
                <a:srgbClr val="000000"/>
              </a:solidFill>
              <a:latin typeface="Arial"/>
              <a:cs typeface="Arial"/>
              <a:sym typeface="Arial"/>
            </a:endParaRPr>
          </a:p>
          <a:p>
            <a:pPr defTabSz="914400">
              <a:buClr>
                <a:srgbClr val="000000"/>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Vice Chairperson:  Chenxi Wang, California, USA  </a:t>
            </a:r>
            <a:endParaRPr sz="2400" kern="0">
              <a:solidFill>
                <a:srgbClr val="FFFFFF"/>
              </a:solidFill>
              <a:latin typeface="Ubuntu"/>
              <a:ea typeface="Ubuntu"/>
              <a:cs typeface="Ubuntu"/>
              <a:sym typeface="Ubuntu"/>
            </a:endParaRPr>
          </a:p>
          <a:p>
            <a:pPr defTabSz="914400">
              <a:buClr>
                <a:srgbClr val="FFFFFF"/>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Secretary:  Owen Pendlebury, Dublin, Ireland </a:t>
            </a:r>
            <a:endParaRPr sz="2400" kern="0">
              <a:solidFill>
                <a:srgbClr val="FFFFFF"/>
              </a:solidFill>
              <a:latin typeface="Ubuntu"/>
              <a:ea typeface="Ubuntu"/>
              <a:cs typeface="Ubuntu"/>
              <a:sym typeface="Ubuntu"/>
            </a:endParaRPr>
          </a:p>
          <a:p>
            <a:pPr defTabSz="914400">
              <a:buClr>
                <a:srgbClr val="FFFFFF"/>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Treasurer:  Andrew van der Stock, California, USA</a:t>
            </a:r>
            <a:endParaRPr sz="2400" kern="0">
              <a:solidFill>
                <a:srgbClr val="FFFFFF"/>
              </a:solidFill>
              <a:latin typeface="Ubuntu"/>
              <a:ea typeface="Ubuntu"/>
              <a:cs typeface="Ubuntu"/>
              <a:sym typeface="Ubuntu"/>
            </a:endParaRPr>
          </a:p>
          <a:p>
            <a:pPr defTabSz="914400">
              <a:buClr>
                <a:srgbClr val="FFFFFF"/>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Board Member:  Matt Konda, California, USA</a:t>
            </a:r>
            <a:endParaRPr sz="2400" kern="0">
              <a:solidFill>
                <a:srgbClr val="FFFFFF"/>
              </a:solidFill>
              <a:latin typeface="Ubuntu"/>
              <a:ea typeface="Ubuntu"/>
              <a:cs typeface="Ubuntu"/>
              <a:sym typeface="Ubuntu"/>
            </a:endParaRPr>
          </a:p>
          <a:p>
            <a:pPr defTabSz="914400">
              <a:buClr>
                <a:srgbClr val="000000"/>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Board Member:  Greg Anderson, Texas, USA</a:t>
            </a:r>
            <a:endParaRPr sz="2400" kern="0">
              <a:solidFill>
                <a:srgbClr val="FFFFFF"/>
              </a:solidFill>
              <a:latin typeface="Ubuntu"/>
              <a:ea typeface="Ubuntu"/>
              <a:cs typeface="Ubuntu"/>
              <a:sym typeface="Ubuntu"/>
            </a:endParaRPr>
          </a:p>
          <a:p>
            <a:pPr defTabSz="914400">
              <a:buClr>
                <a:srgbClr val="FFFFFF"/>
              </a:buClr>
            </a:pPr>
            <a:endParaRPr sz="2400" kern="0">
              <a:solidFill>
                <a:srgbClr val="FFFFFF"/>
              </a:solidFill>
              <a:latin typeface="Ubuntu"/>
              <a:ea typeface="Ubuntu"/>
              <a:cs typeface="Ubuntu"/>
              <a:sym typeface="Ubuntu"/>
            </a:endParaRPr>
          </a:p>
          <a:p>
            <a:pPr defTabSz="914400">
              <a:buClr>
                <a:srgbClr val="FFFFFF"/>
              </a:buClr>
            </a:pPr>
            <a:r>
              <a:rPr lang="en" sz="2400" kern="0">
                <a:solidFill>
                  <a:srgbClr val="FFFFFF"/>
                </a:solidFill>
                <a:latin typeface="Ubuntu"/>
                <a:ea typeface="Ubuntu"/>
                <a:cs typeface="Ubuntu"/>
                <a:sym typeface="Ubuntu"/>
              </a:rPr>
              <a:t>– Board Member:  Sherif Mansour, London, United Kingdom</a:t>
            </a:r>
            <a:endParaRPr sz="2400" kern="0">
              <a:solidFill>
                <a:srgbClr val="FFFFFF"/>
              </a:solidFill>
              <a:latin typeface="Ubuntu"/>
              <a:ea typeface="Ubuntu"/>
              <a:cs typeface="Ubuntu"/>
              <a:sym typeface="Ubuntu"/>
            </a:endParaRPr>
          </a:p>
          <a:p>
            <a:pPr defTabSz="914400">
              <a:buClr>
                <a:srgbClr val="000000"/>
              </a:buClr>
            </a:pPr>
            <a:endParaRPr kern="0">
              <a:solidFill>
                <a:srgbClr val="FFFFFF"/>
              </a:solidFill>
              <a:latin typeface="Ubuntu"/>
              <a:ea typeface="Ubuntu"/>
              <a:cs typeface="Ubuntu"/>
              <a:sym typeface="Ubuntu"/>
            </a:endParaRPr>
          </a:p>
          <a:p>
            <a:pPr defTabSz="914400">
              <a:buClr>
                <a:srgbClr val="000000"/>
              </a:buClr>
            </a:pPr>
            <a:endParaRPr kern="0">
              <a:solidFill>
                <a:srgbClr val="FFFFFF"/>
              </a:solidFill>
              <a:latin typeface="Ubuntu"/>
              <a:ea typeface="Ubuntu"/>
              <a:cs typeface="Ubuntu"/>
              <a:sym typeface="Ubuntu"/>
            </a:endParaRPr>
          </a:p>
        </p:txBody>
      </p:sp>
    </p:spTree>
    <p:extLst>
      <p:ext uri="{BB962C8B-B14F-4D97-AF65-F5344CB8AC3E}">
        <p14:creationId xmlns:p14="http://schemas.microsoft.com/office/powerpoint/2010/main" val="658917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OWASP Membership</a:t>
            </a:r>
          </a:p>
        </p:txBody>
      </p:sp>
      <p:pic>
        <p:nvPicPr>
          <p:cNvPr id="3" name="Content Placeholder 2">
            <a:extLst>
              <a:ext uri="{FF2B5EF4-FFF2-40B4-BE49-F238E27FC236}">
                <a16:creationId xmlns:a16="http://schemas.microsoft.com/office/drawing/2014/main" id="{39011C62-99DC-4E31-8AC6-0ADD5942CB97}"/>
              </a:ext>
            </a:extLst>
          </p:cNvPr>
          <p:cNvPicPr>
            <a:picLocks noGrp="1" noChangeAspect="1"/>
          </p:cNvPicPr>
          <p:nvPr>
            <p:ph idx="1"/>
          </p:nvPr>
        </p:nvPicPr>
        <p:blipFill>
          <a:blip r:embed="rId2"/>
          <a:stretch>
            <a:fillRect/>
          </a:stretch>
        </p:blipFill>
        <p:spPr>
          <a:xfrm>
            <a:off x="1083129" y="1494133"/>
            <a:ext cx="9133333" cy="1475570"/>
          </a:xfrm>
          <a:prstGeom prst="rect">
            <a:avLst/>
          </a:prstGeom>
        </p:spPr>
      </p:pic>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7F91C86-37E5-4992-96DF-54D946A71022}"/>
              </a:ext>
            </a:extLst>
          </p:cNvPr>
          <p:cNvSpPr/>
          <p:nvPr/>
        </p:nvSpPr>
        <p:spPr>
          <a:xfrm>
            <a:off x="998290" y="3059668"/>
            <a:ext cx="7593659" cy="369332"/>
          </a:xfrm>
          <a:prstGeom prst="rect">
            <a:avLst/>
          </a:prstGeom>
        </p:spPr>
        <p:txBody>
          <a:bodyPr wrap="square">
            <a:spAutoFit/>
          </a:bodyPr>
          <a:lstStyle/>
          <a:p>
            <a:r>
              <a:rPr lang="en-US" dirty="0"/>
              <a:t>https://www.owasp.org/index.php/Membership</a:t>
            </a:r>
          </a:p>
        </p:txBody>
      </p:sp>
      <p:pic>
        <p:nvPicPr>
          <p:cNvPr id="6" name="Picture 5">
            <a:extLst>
              <a:ext uri="{FF2B5EF4-FFF2-40B4-BE49-F238E27FC236}">
                <a16:creationId xmlns:a16="http://schemas.microsoft.com/office/drawing/2014/main" id="{1EB034AE-E56A-4C66-A8C5-2F5EC2F3B22E}"/>
              </a:ext>
            </a:extLst>
          </p:cNvPr>
          <p:cNvPicPr>
            <a:picLocks noChangeAspect="1"/>
          </p:cNvPicPr>
          <p:nvPr/>
        </p:nvPicPr>
        <p:blipFill>
          <a:blip r:embed="rId4"/>
          <a:stretch>
            <a:fillRect/>
          </a:stretch>
        </p:blipFill>
        <p:spPr>
          <a:xfrm>
            <a:off x="1083128" y="3459618"/>
            <a:ext cx="7867925" cy="3212132"/>
          </a:xfrm>
          <a:prstGeom prst="rect">
            <a:avLst/>
          </a:prstGeom>
        </p:spPr>
      </p:pic>
      <p:sp>
        <p:nvSpPr>
          <p:cNvPr id="7" name="Rectangle 6">
            <a:extLst>
              <a:ext uri="{FF2B5EF4-FFF2-40B4-BE49-F238E27FC236}">
                <a16:creationId xmlns:a16="http://schemas.microsoft.com/office/drawing/2014/main" id="{A3FD0168-F1D3-4D56-9636-0D0D513B7E6D}"/>
              </a:ext>
            </a:extLst>
          </p:cNvPr>
          <p:cNvSpPr/>
          <p:nvPr/>
        </p:nvSpPr>
        <p:spPr>
          <a:xfrm>
            <a:off x="3299669" y="757837"/>
            <a:ext cx="6096000" cy="646331"/>
          </a:xfrm>
          <a:prstGeom prst="rect">
            <a:avLst/>
          </a:prstGeom>
        </p:spPr>
        <p:txBody>
          <a:bodyPr>
            <a:spAutoFit/>
          </a:bodyPr>
          <a:lstStyle/>
          <a:p>
            <a:r>
              <a:rPr lang="en-US" dirty="0"/>
              <a:t>https://www.owasp.org/index.php/Central_Pennsylvania#OWASP_Central_Pennsylvania</a:t>
            </a:r>
          </a:p>
        </p:txBody>
      </p:sp>
    </p:spTree>
    <p:extLst>
      <p:ext uri="{BB962C8B-B14F-4D97-AF65-F5344CB8AC3E}">
        <p14:creationId xmlns:p14="http://schemas.microsoft.com/office/powerpoint/2010/main" val="651215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OWASP EMAIL List</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E2CB1C0-7F84-4EE7-BC9B-A9D88FDF64ED}"/>
              </a:ext>
            </a:extLst>
          </p:cNvPr>
          <p:cNvSpPr/>
          <p:nvPr/>
        </p:nvSpPr>
        <p:spPr>
          <a:xfrm>
            <a:off x="532660" y="1482572"/>
            <a:ext cx="10644326" cy="4431983"/>
          </a:xfrm>
          <a:prstGeom prst="rect">
            <a:avLst/>
          </a:prstGeom>
        </p:spPr>
        <p:txBody>
          <a:bodyPr wrap="square">
            <a:spAutoFit/>
          </a:bodyPr>
          <a:lstStyle/>
          <a:p>
            <a:endParaRPr lang="en-US" dirty="0"/>
          </a:p>
          <a:p>
            <a:endParaRPr lang="en-US" dirty="0"/>
          </a:p>
          <a:p>
            <a:endParaRPr lang="en-US" dirty="0"/>
          </a:p>
          <a:p>
            <a:pPr>
              <a:lnSpc>
                <a:spcPct val="300000"/>
              </a:lnSpc>
            </a:pPr>
            <a:r>
              <a:rPr lang="en-US" dirty="0"/>
              <a:t>Sign Up - </a:t>
            </a:r>
            <a:r>
              <a:rPr lang="en-US" sz="2000" dirty="0">
                <a:solidFill>
                  <a:srgbClr val="0070C0"/>
                </a:solidFill>
                <a:hlinkClick r:id="rId3"/>
              </a:rPr>
              <a:t>https://lists.owasp.org/mailman/listinfo/owasp-centralpennsylvania</a:t>
            </a:r>
            <a:endParaRPr lang="en-US" sz="2000" dirty="0">
              <a:solidFill>
                <a:srgbClr val="0070C0"/>
              </a:solidFill>
            </a:endParaRPr>
          </a:p>
          <a:p>
            <a:pPr algn="ctr">
              <a:lnSpc>
                <a:spcPct val="300000"/>
              </a:lnSpc>
            </a:pPr>
            <a:endParaRPr lang="en-US" sz="2000" dirty="0">
              <a:solidFill>
                <a:srgbClr val="0070C0"/>
              </a:solidFill>
            </a:endParaRPr>
          </a:p>
          <a:p>
            <a:r>
              <a:rPr lang="en-US" dirty="0"/>
              <a:t>Future – Meetups -???</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41714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OWASP Projects – Flag ship</a:t>
            </a:r>
          </a:p>
        </p:txBody>
      </p:sp>
      <p:sp>
        <p:nvSpPr>
          <p:cNvPr id="8" name="Content Placeholder 7">
            <a:extLst>
              <a:ext uri="{FF2B5EF4-FFF2-40B4-BE49-F238E27FC236}">
                <a16:creationId xmlns:a16="http://schemas.microsoft.com/office/drawing/2014/main" id="{359CEC6B-6129-4D29-B5D6-D71E85746B8F}"/>
              </a:ext>
            </a:extLst>
          </p:cNvPr>
          <p:cNvSpPr>
            <a:spLocks noGrp="1"/>
          </p:cNvSpPr>
          <p:nvPr>
            <p:ph idx="1"/>
          </p:nvPr>
        </p:nvSpPr>
        <p:spPr>
          <a:xfrm>
            <a:off x="1141413" y="1270535"/>
            <a:ext cx="9905998" cy="5401215"/>
          </a:xfrm>
        </p:spPr>
        <p:txBody>
          <a:bodyPr>
            <a:normAutofit/>
          </a:bodyPr>
          <a:lstStyle/>
          <a:p>
            <a:r>
              <a:rPr lang="en-US" dirty="0"/>
              <a:t>OWASP Zed Attack Proxy Project - </a:t>
            </a:r>
            <a:r>
              <a:rPr lang="en-US" dirty="0">
                <a:hlinkClick r:id="rId2"/>
              </a:rPr>
              <a:t>https://www.owasp.org/index.php/OWASP_Zed_Attack_Proxy_Project</a:t>
            </a:r>
            <a:endParaRPr lang="en-US" dirty="0"/>
          </a:p>
          <a:p>
            <a:r>
              <a:rPr lang="en-US" dirty="0"/>
              <a:t>OWASP Testing Guide - </a:t>
            </a:r>
            <a:r>
              <a:rPr lang="en-US" dirty="0">
                <a:hlinkClick r:id="rId3"/>
              </a:rPr>
              <a:t>https://www.owasp.org/index.php/OWASP_Testing_Project</a:t>
            </a:r>
            <a:endParaRPr lang="en-US" dirty="0"/>
          </a:p>
          <a:p>
            <a:r>
              <a:rPr lang="en-US" dirty="0"/>
              <a:t>OWASP Top 10 –Web App </a:t>
            </a:r>
            <a:r>
              <a:rPr lang="en-US" dirty="0">
                <a:hlinkClick r:id="rId4"/>
              </a:rPr>
              <a:t>https://www.owasp.org/index.php/Category:OWASP_Top_Ten_Project</a:t>
            </a:r>
            <a:endParaRPr lang="en-US" dirty="0"/>
          </a:p>
          <a:p>
            <a:r>
              <a:rPr lang="en-US" dirty="0"/>
              <a:t>OWASP Top 10 – Mobile</a:t>
            </a:r>
          </a:p>
          <a:p>
            <a:r>
              <a:rPr lang="en-US" dirty="0">
                <a:hlinkClick r:id="rId5"/>
              </a:rPr>
              <a:t>https://www.owasp.org/index.php/OWASP_Mobile_Security_Project</a:t>
            </a:r>
            <a:endParaRPr lang="en-US" dirty="0"/>
          </a:p>
          <a:p>
            <a:r>
              <a:rPr lang="en-US" dirty="0"/>
              <a:t>OWASP – Juice Shop - </a:t>
            </a:r>
            <a:r>
              <a:rPr lang="en-US" dirty="0">
                <a:hlinkClick r:id="rId6"/>
              </a:rPr>
              <a:t>https://www.owasp.org/index.php/OWASP_Juice_Shop_Project</a:t>
            </a:r>
            <a:endParaRPr lang="en-US" dirty="0"/>
          </a:p>
          <a:p>
            <a:r>
              <a:rPr lang="en-US" dirty="0"/>
              <a:t>OWASP – Checklists – Best Practices, Cheat Sheets, Secure Coding by language etc.. </a:t>
            </a:r>
          </a:p>
          <a:p>
            <a:pPr marL="0" indent="0">
              <a:buNone/>
            </a:pPr>
            <a:r>
              <a:rPr lang="en-US" dirty="0"/>
              <a:t>Google:     OWASP Checklist </a:t>
            </a:r>
          </a:p>
          <a:p>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71162"/>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70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Why we started the chapter</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lstStyle/>
          <a:p>
            <a:r>
              <a:rPr lang="en-US" sz="9600" dirty="0"/>
              <a:t>????</a:t>
            </a:r>
          </a:p>
          <a:p>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260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Chapter Goals - Future</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lstStyle/>
          <a:p>
            <a:r>
              <a:rPr lang="en-US" dirty="0"/>
              <a:t>OWASP requirement - 4 meetings a year to maintain the chapter </a:t>
            </a:r>
          </a:p>
          <a:p>
            <a:endParaRPr lang="en-US" dirty="0"/>
          </a:p>
          <a:p>
            <a:r>
              <a:rPr lang="en-US" dirty="0"/>
              <a:t>Meetings moving forward - vote</a:t>
            </a:r>
          </a:p>
          <a:p>
            <a:pPr marL="0" indent="0">
              <a:buNone/>
            </a:pPr>
            <a:r>
              <a:rPr lang="en-US" dirty="0"/>
              <a:t> </a:t>
            </a:r>
          </a:p>
          <a:p>
            <a:r>
              <a:rPr lang="en-US" dirty="0"/>
              <a:t>OWASP Top 10</a:t>
            </a:r>
          </a:p>
          <a:p>
            <a:pPr marL="0" indent="0">
              <a:buNone/>
            </a:pPr>
            <a:r>
              <a:rPr lang="en-US" dirty="0"/>
              <a:t> </a:t>
            </a:r>
          </a:p>
          <a:p>
            <a:r>
              <a:rPr lang="en-US" dirty="0"/>
              <a:t>Collaboration</a:t>
            </a:r>
          </a:p>
          <a:p>
            <a:pPr marL="0" indent="0">
              <a:buNone/>
            </a:pPr>
            <a:endParaRPr lang="en-US" dirty="0"/>
          </a:p>
          <a:p>
            <a:r>
              <a:rPr lang="en-US" dirty="0"/>
              <a:t>Networking</a:t>
            </a:r>
          </a:p>
          <a:p>
            <a:endParaRPr lang="en-US" dirty="0"/>
          </a:p>
          <a:p>
            <a:pPr marL="274320" lvl="1" indent="0">
              <a:buNone/>
            </a:pP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520832D-2630-484F-A2BB-FF736C7F429B}"/>
              </a:ext>
            </a:extLst>
          </p:cNvPr>
          <p:cNvPicPr>
            <a:picLocks noChangeAspect="1"/>
          </p:cNvPicPr>
          <p:nvPr/>
        </p:nvPicPr>
        <p:blipFill>
          <a:blip r:embed="rId4"/>
          <a:stretch>
            <a:fillRect/>
          </a:stretch>
        </p:blipFill>
        <p:spPr>
          <a:xfrm>
            <a:off x="8166493" y="1733805"/>
            <a:ext cx="3136490" cy="3489660"/>
          </a:xfrm>
          <a:prstGeom prst="rect">
            <a:avLst/>
          </a:prstGeom>
        </p:spPr>
      </p:pic>
    </p:spTree>
    <p:extLst>
      <p:ext uri="{BB962C8B-B14F-4D97-AF65-F5344CB8AC3E}">
        <p14:creationId xmlns:p14="http://schemas.microsoft.com/office/powerpoint/2010/main" val="2409057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Bug Bounty Programs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86814" y="1166070"/>
            <a:ext cx="10860598" cy="5136407"/>
          </a:xfrm>
        </p:spPr>
        <p:txBody>
          <a:bodyPr/>
          <a:lstStyle/>
          <a:p>
            <a:r>
              <a:rPr lang="en-US" dirty="0">
                <a:hlinkClick r:id="rId3"/>
              </a:rPr>
              <a:t>https://www.hackerone.com/</a:t>
            </a:r>
            <a:endParaRPr lang="en-US" dirty="0"/>
          </a:p>
          <a:p>
            <a:r>
              <a:rPr lang="en-US" dirty="0"/>
              <a:t>YouTube</a:t>
            </a:r>
          </a:p>
          <a:p>
            <a:r>
              <a:rPr lang="en-US" dirty="0"/>
              <a:t>Free training</a:t>
            </a:r>
          </a:p>
          <a:p>
            <a:r>
              <a:rPr lang="en-US" dirty="0"/>
              <a:t>Community</a:t>
            </a:r>
          </a:p>
          <a:p>
            <a:endParaRPr lang="en-US" dirty="0"/>
          </a:p>
          <a:p>
            <a:r>
              <a:rPr lang="en-US" dirty="0">
                <a:hlinkClick r:id="rId4"/>
              </a:rPr>
              <a:t>https://www.bugcrowd.com/</a:t>
            </a:r>
            <a:endParaRPr lang="en-US" dirty="0"/>
          </a:p>
          <a:p>
            <a:r>
              <a:rPr lang="en-US" dirty="0"/>
              <a:t>YouTube</a:t>
            </a:r>
          </a:p>
          <a:p>
            <a:r>
              <a:rPr lang="en-US" dirty="0"/>
              <a:t>Free training</a:t>
            </a:r>
          </a:p>
          <a:p>
            <a:r>
              <a:rPr lang="en-US" dirty="0"/>
              <a:t>Community</a:t>
            </a:r>
          </a:p>
          <a:p>
            <a:endParaRPr lang="en-US" dirty="0"/>
          </a:p>
          <a:p>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DBD7AB-E9AC-4335-9EBB-15A8501B11E4}"/>
              </a:ext>
            </a:extLst>
          </p:cNvPr>
          <p:cNvPicPr>
            <a:picLocks noChangeAspect="1"/>
          </p:cNvPicPr>
          <p:nvPr/>
        </p:nvPicPr>
        <p:blipFill>
          <a:blip r:embed="rId6"/>
          <a:stretch>
            <a:fillRect/>
          </a:stretch>
        </p:blipFill>
        <p:spPr>
          <a:xfrm>
            <a:off x="5715429" y="1166070"/>
            <a:ext cx="3419048" cy="942857"/>
          </a:xfrm>
          <a:prstGeom prst="rect">
            <a:avLst/>
          </a:prstGeom>
        </p:spPr>
      </p:pic>
      <p:pic>
        <p:nvPicPr>
          <p:cNvPr id="6" name="Picture 5">
            <a:extLst>
              <a:ext uri="{FF2B5EF4-FFF2-40B4-BE49-F238E27FC236}">
                <a16:creationId xmlns:a16="http://schemas.microsoft.com/office/drawing/2014/main" id="{8ACB7387-8CBB-4E90-8A61-C07AA2392290}"/>
              </a:ext>
            </a:extLst>
          </p:cNvPr>
          <p:cNvPicPr>
            <a:picLocks noChangeAspect="1"/>
          </p:cNvPicPr>
          <p:nvPr/>
        </p:nvPicPr>
        <p:blipFill>
          <a:blip r:embed="rId7"/>
          <a:stretch>
            <a:fillRect/>
          </a:stretch>
        </p:blipFill>
        <p:spPr>
          <a:xfrm>
            <a:off x="5715429" y="3213827"/>
            <a:ext cx="4323809" cy="2323809"/>
          </a:xfrm>
          <a:prstGeom prst="rect">
            <a:avLst/>
          </a:prstGeom>
        </p:spPr>
      </p:pic>
    </p:spTree>
    <p:extLst>
      <p:ext uri="{BB962C8B-B14F-4D97-AF65-F5344CB8AC3E}">
        <p14:creationId xmlns:p14="http://schemas.microsoft.com/office/powerpoint/2010/main" val="3382447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t="-2000" b="-2000"/>
          </a:stretch>
        </a:blipFill>
        <a:effectLst/>
      </p:bgPr>
    </p:bg>
    <p:spTree>
      <p:nvGrpSpPr>
        <p:cNvPr id="1" name=""/>
        <p:cNvGrpSpPr/>
        <p:nvPr/>
      </p:nvGrpSpPr>
      <p:grpSpPr>
        <a:xfrm>
          <a:off x="0" y="0"/>
          <a:ext cx="0" cy="0"/>
          <a:chOff x="0" y="0"/>
          <a:chExt cx="0" cy="0"/>
        </a:xfrm>
      </p:grpSpPr>
      <p:sp>
        <p:nvSpPr>
          <p:cNvPr id="7" name="Subtitle 2"/>
          <p:cNvSpPr txBox="1">
            <a:spLocks/>
          </p:cNvSpPr>
          <p:nvPr/>
        </p:nvSpPr>
        <p:spPr>
          <a:xfrm>
            <a:off x="2895600" y="3581400"/>
            <a:ext cx="6400800" cy="17526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endParaRPr lang="en-US" b="1" dirty="0">
              <a:solidFill>
                <a:prstClr val="black">
                  <a:tint val="75000"/>
                </a:prstClr>
              </a:solidFill>
              <a:latin typeface="Calibri"/>
            </a:endParaRPr>
          </a:p>
        </p:txBody>
      </p:sp>
      <p:sp>
        <p:nvSpPr>
          <p:cNvPr id="8" name="Title 1"/>
          <p:cNvSpPr txBox="1">
            <a:spLocks/>
          </p:cNvSpPr>
          <p:nvPr/>
        </p:nvSpPr>
        <p:spPr>
          <a:xfrm>
            <a:off x="2209800" y="228601"/>
            <a:ext cx="7772400" cy="3371850"/>
          </a:xfrm>
          <a:prstGeom prst="rect">
            <a:avLst/>
          </a:prstGeom>
          <a:ln>
            <a:noFill/>
          </a:ln>
        </p:spPr>
        <p:txBody>
          <a:bodyPr vert="horz" lIns="91440" tIns="45720" rIns="91440" bIns="45720" rtlCol="0" anchor="ctr">
            <a:noAutofit/>
          </a:bodyPr>
          <a:lstStyle>
            <a:lvl1pPr algn="ctr" defTabSz="914400" rtl="0" eaLnBrk="1" latinLnBrk="0" hangingPunct="1">
              <a:spcBef>
                <a:spcPct val="0"/>
              </a:spcBef>
              <a:buNone/>
              <a:defRPr sz="2800" b="0" kern="1200">
                <a:solidFill>
                  <a:schemeClr val="bg1">
                    <a:lumMod val="85000"/>
                  </a:schemeClr>
                </a:solidFill>
                <a:latin typeface="+mj-lt"/>
                <a:ea typeface="+mj-ea"/>
                <a:cs typeface="+mj-cs"/>
              </a:defRPr>
            </a:lvl1pPr>
          </a:lstStyle>
          <a:p>
            <a:br>
              <a:rPr lang="en-GB" sz="6600" dirty="0">
                <a:solidFill>
                  <a:prstClr val="white"/>
                </a:solidFill>
                <a:latin typeface="Calibri"/>
              </a:rPr>
            </a:br>
            <a:br>
              <a:rPr lang="en-GB" sz="6600" dirty="0">
                <a:solidFill>
                  <a:prstClr val="white"/>
                </a:solidFill>
                <a:latin typeface="Calibri"/>
              </a:rPr>
            </a:br>
            <a:r>
              <a:rPr lang="en-GB" sz="6600" dirty="0">
                <a:solidFill>
                  <a:prstClr val="white"/>
                </a:solidFill>
                <a:latin typeface="Calibri"/>
              </a:rPr>
              <a:t>OWASP Top-10 2017</a:t>
            </a:r>
            <a:endParaRPr lang="en-US" sz="6600" dirty="0">
              <a:solidFill>
                <a:prstClr val="white"/>
              </a:solidFill>
              <a:latin typeface="Calibri"/>
            </a:endParaRPr>
          </a:p>
        </p:txBody>
      </p:sp>
    </p:spTree>
    <p:extLst>
      <p:ext uri="{BB962C8B-B14F-4D97-AF65-F5344CB8AC3E}">
        <p14:creationId xmlns:p14="http://schemas.microsoft.com/office/powerpoint/2010/main" val="302959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Today’s Agenda</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5505680"/>
          </a:xfrm>
        </p:spPr>
        <p:txBody>
          <a:bodyPr>
            <a:normAutofit/>
          </a:bodyPr>
          <a:lstStyle/>
          <a:p>
            <a:pPr>
              <a:lnSpc>
                <a:spcPct val="100000"/>
              </a:lnSpc>
            </a:pPr>
            <a:r>
              <a:rPr lang="en-US" dirty="0"/>
              <a:t>Intro’s</a:t>
            </a:r>
          </a:p>
          <a:p>
            <a:pPr>
              <a:lnSpc>
                <a:spcPct val="100000"/>
              </a:lnSpc>
            </a:pPr>
            <a:r>
              <a:rPr lang="en-US" dirty="0"/>
              <a:t>Who is OWASP </a:t>
            </a:r>
          </a:p>
          <a:p>
            <a:pPr>
              <a:lnSpc>
                <a:spcPct val="100000"/>
              </a:lnSpc>
            </a:pPr>
            <a:r>
              <a:rPr lang="en-US" dirty="0"/>
              <a:t>OWASP Membership</a:t>
            </a:r>
          </a:p>
          <a:p>
            <a:pPr>
              <a:lnSpc>
                <a:spcPct val="100000"/>
              </a:lnSpc>
            </a:pPr>
            <a:r>
              <a:rPr lang="en-US" dirty="0"/>
              <a:t>OWASP – Projects</a:t>
            </a:r>
          </a:p>
          <a:p>
            <a:pPr>
              <a:lnSpc>
                <a:spcPct val="100000"/>
              </a:lnSpc>
            </a:pPr>
            <a:r>
              <a:rPr lang="en-US" dirty="0"/>
              <a:t>Central PA Chapter</a:t>
            </a:r>
          </a:p>
          <a:p>
            <a:pPr lvl="1">
              <a:lnSpc>
                <a:spcPct val="100000"/>
              </a:lnSpc>
            </a:pPr>
            <a:r>
              <a:rPr lang="en-US" dirty="0"/>
              <a:t>Why , Goals, Future</a:t>
            </a:r>
          </a:p>
          <a:p>
            <a:pPr>
              <a:lnSpc>
                <a:spcPct val="100000"/>
              </a:lnSpc>
            </a:pPr>
            <a:r>
              <a:rPr lang="en-US" dirty="0"/>
              <a:t>Bug Bounty – Programs</a:t>
            </a:r>
          </a:p>
          <a:p>
            <a:pPr>
              <a:lnSpc>
                <a:spcPct val="100000"/>
              </a:lnSpc>
            </a:pPr>
            <a:r>
              <a:rPr lang="en-US" dirty="0"/>
              <a:t>OWASP – Top 10</a:t>
            </a:r>
          </a:p>
          <a:p>
            <a:pPr>
              <a:lnSpc>
                <a:spcPct val="100000"/>
              </a:lnSpc>
            </a:pPr>
            <a:r>
              <a:rPr lang="en-US" dirty="0"/>
              <a:t>XSS </a:t>
            </a:r>
          </a:p>
          <a:p>
            <a:pPr>
              <a:lnSpc>
                <a:spcPct val="100000"/>
              </a:lnSpc>
            </a:pPr>
            <a:r>
              <a:rPr lang="en-US" dirty="0"/>
              <a:t>Networking </a:t>
            </a:r>
          </a:p>
          <a:p>
            <a:pPr lvl="1">
              <a:lnSpc>
                <a:spcPct val="100000"/>
              </a:lnSpc>
            </a:pPr>
            <a:endParaRPr lang="en-US" dirty="0"/>
          </a:p>
          <a:p>
            <a:pPr lvl="1"/>
            <a:endParaRPr lang="en-US" dirty="0"/>
          </a:p>
          <a:p>
            <a:pPr marL="0" indent="0">
              <a:buNone/>
            </a:pPr>
            <a:endParaRPr lang="en-US" dirty="0"/>
          </a:p>
          <a:p>
            <a:endParaRPr lang="en-US" dirty="0"/>
          </a:p>
          <a:p>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29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the OWASP Top 10</a:t>
            </a:r>
          </a:p>
        </p:txBody>
      </p:sp>
      <p:graphicFrame>
        <p:nvGraphicFramePr>
          <p:cNvPr id="4" name="Diagram 3"/>
          <p:cNvGraphicFramePr/>
          <p:nvPr>
            <p:extLst>
              <p:ext uri="{D42A27DB-BD31-4B8C-83A1-F6EECF244321}">
                <p14:modId xmlns:p14="http://schemas.microsoft.com/office/powerpoint/2010/main" val="4155034369"/>
              </p:ext>
            </p:extLst>
          </p:nvPr>
        </p:nvGraphicFramePr>
        <p:xfrm>
          <a:off x="1730679" y="1676400"/>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30</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98811818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026"/>
          <p:cNvSpPr>
            <a:spLocks noGrp="1" noChangeArrowheads="1"/>
          </p:cNvSpPr>
          <p:nvPr>
            <p:ph type="title"/>
          </p:nvPr>
        </p:nvSpPr>
        <p:spPr>
          <a:xfrm>
            <a:off x="5715000" y="65652"/>
            <a:ext cx="4724400" cy="715962"/>
          </a:xfrm>
        </p:spPr>
        <p:txBody>
          <a:bodyPr/>
          <a:lstStyle/>
          <a:p>
            <a:pPr eaLnBrk="1" hangingPunct="1"/>
            <a:r>
              <a:rPr lang="en-US" dirty="0"/>
              <a:t>OWASP Top Ten (2017 Edition)</a:t>
            </a:r>
          </a:p>
        </p:txBody>
      </p:sp>
      <p:graphicFrame>
        <p:nvGraphicFramePr>
          <p:cNvPr id="10" name="Content Placeholder 3"/>
          <p:cNvGraphicFramePr>
            <a:graphicFrameLocks/>
          </p:cNvGraphicFramePr>
          <p:nvPr>
            <p:extLst/>
          </p:nvPr>
        </p:nvGraphicFramePr>
        <p:xfrm>
          <a:off x="1447800" y="1524000"/>
          <a:ext cx="9220200" cy="50149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31</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2780097756"/>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4999" y="32084"/>
            <a:ext cx="5759245" cy="715962"/>
          </a:xfrm>
        </p:spPr>
        <p:txBody>
          <a:bodyPr/>
          <a:lstStyle/>
          <a:p>
            <a:r>
              <a:rPr lang="en-US" dirty="0"/>
              <a:t>Vulnerabilities By Industry</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32</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10D49CA3-601F-4EBC-A1BF-168747C9FB23}"/>
              </a:ext>
            </a:extLst>
          </p:cNvPr>
          <p:cNvSpPr txBox="1"/>
          <p:nvPr/>
        </p:nvSpPr>
        <p:spPr>
          <a:xfrm>
            <a:off x="2068731" y="2722914"/>
            <a:ext cx="8054538" cy="523220"/>
          </a:xfrm>
          <a:prstGeom prst="rect">
            <a:avLst/>
          </a:prstGeom>
          <a:noFill/>
        </p:spPr>
        <p:txBody>
          <a:bodyPr wrap="square" rtlCol="0">
            <a:spAutoFit/>
          </a:bodyPr>
          <a:lstStyle/>
          <a:p>
            <a:r>
              <a:rPr lang="en-US" sz="2800" dirty="0"/>
              <a:t>What do you think the most common vulnerability is? </a:t>
            </a:r>
          </a:p>
        </p:txBody>
      </p:sp>
    </p:spTree>
    <p:custDataLst>
      <p:tags r:id="rId1"/>
    </p:custDataLst>
    <p:extLst>
      <p:ext uri="{BB962C8B-B14F-4D97-AF65-F5344CB8AC3E}">
        <p14:creationId xmlns:p14="http://schemas.microsoft.com/office/powerpoint/2010/main" val="250748802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r>
              <a:rPr lang="en-US" dirty="0"/>
              <a:t>Vulnerabilities By Industry</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33</a:t>
            </a:fld>
            <a:endParaRPr lang="en-US">
              <a:solidFill>
                <a:prstClr val="black">
                  <a:tint val="75000"/>
                </a:prstClr>
              </a:solidFill>
              <a:latin typeface="Calibri"/>
            </a:endParaRPr>
          </a:p>
        </p:txBody>
      </p:sp>
      <p:pic>
        <p:nvPicPr>
          <p:cNvPr id="2" name="Picture 1">
            <a:extLst>
              <a:ext uri="{FF2B5EF4-FFF2-40B4-BE49-F238E27FC236}">
                <a16:creationId xmlns:a16="http://schemas.microsoft.com/office/drawing/2014/main" id="{38F21BB6-73C7-4FDC-9D45-4C8BBD5FC4F7}"/>
              </a:ext>
            </a:extLst>
          </p:cNvPr>
          <p:cNvPicPr>
            <a:picLocks noChangeAspect="1"/>
          </p:cNvPicPr>
          <p:nvPr/>
        </p:nvPicPr>
        <p:blipFill>
          <a:blip r:embed="rId3"/>
          <a:stretch>
            <a:fillRect/>
          </a:stretch>
        </p:blipFill>
        <p:spPr>
          <a:xfrm>
            <a:off x="5629374" y="1248991"/>
            <a:ext cx="4581426" cy="3574765"/>
          </a:xfrm>
          <a:prstGeom prst="rect">
            <a:avLst/>
          </a:prstGeom>
        </p:spPr>
      </p:pic>
      <p:pic>
        <p:nvPicPr>
          <p:cNvPr id="3" name="Picture 2">
            <a:extLst>
              <a:ext uri="{FF2B5EF4-FFF2-40B4-BE49-F238E27FC236}">
                <a16:creationId xmlns:a16="http://schemas.microsoft.com/office/drawing/2014/main" id="{C90BA47F-4E78-4BCE-A29B-B0594AD0389D}"/>
              </a:ext>
            </a:extLst>
          </p:cNvPr>
          <p:cNvPicPr>
            <a:picLocks noChangeAspect="1"/>
          </p:cNvPicPr>
          <p:nvPr/>
        </p:nvPicPr>
        <p:blipFill>
          <a:blip r:embed="rId4"/>
          <a:stretch>
            <a:fillRect/>
          </a:stretch>
        </p:blipFill>
        <p:spPr>
          <a:xfrm>
            <a:off x="560438" y="0"/>
            <a:ext cx="4724400" cy="6619517"/>
          </a:xfrm>
          <a:prstGeom prst="rect">
            <a:avLst/>
          </a:prstGeom>
        </p:spPr>
      </p:pic>
    </p:spTree>
    <p:custDataLst>
      <p:tags r:id="rId1"/>
    </p:custDataLst>
    <p:extLst>
      <p:ext uri="{BB962C8B-B14F-4D97-AF65-F5344CB8AC3E}">
        <p14:creationId xmlns:p14="http://schemas.microsoft.com/office/powerpoint/2010/main" val="178832198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endParaRPr lang="en-US" dirty="0"/>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34</a:t>
            </a:fld>
            <a:endParaRPr lang="en-US">
              <a:solidFill>
                <a:prstClr val="black">
                  <a:tint val="75000"/>
                </a:prstClr>
              </a:solidFill>
              <a:latin typeface="Calibri"/>
            </a:endParaRPr>
          </a:p>
        </p:txBody>
      </p:sp>
      <p:pic>
        <p:nvPicPr>
          <p:cNvPr id="2" name="Picture 1">
            <a:extLst>
              <a:ext uri="{FF2B5EF4-FFF2-40B4-BE49-F238E27FC236}">
                <a16:creationId xmlns:a16="http://schemas.microsoft.com/office/drawing/2014/main" id="{44FA6267-260C-45AC-AD5F-AD073F63B2C2}"/>
              </a:ext>
            </a:extLst>
          </p:cNvPr>
          <p:cNvPicPr>
            <a:picLocks noChangeAspect="1"/>
          </p:cNvPicPr>
          <p:nvPr/>
        </p:nvPicPr>
        <p:blipFill>
          <a:blip r:embed="rId4"/>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279704275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r>
              <a:rPr lang="en-US" dirty="0"/>
              <a:t>Risks</a:t>
            </a:r>
          </a:p>
        </p:txBody>
      </p:sp>
      <p:graphicFrame>
        <p:nvGraphicFramePr>
          <p:cNvPr id="4" name="Diagram 3"/>
          <p:cNvGraphicFramePr/>
          <p:nvPr>
            <p:extLst/>
          </p:nvPr>
        </p:nvGraphicFramePr>
        <p:xfrm>
          <a:off x="1811055" y="1676400"/>
          <a:ext cx="88392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35</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63993277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t>OWASP Top 10 Risk Rating Methodology</a:t>
            </a:r>
          </a:p>
        </p:txBody>
      </p:sp>
      <p:graphicFrame>
        <p:nvGraphicFramePr>
          <p:cNvPr id="116" name="Table 115"/>
          <p:cNvGraphicFramePr>
            <a:graphicFrameLocks noGrp="1"/>
          </p:cNvGraphicFramePr>
          <p:nvPr>
            <p:extLst>
              <p:ext uri="{D42A27DB-BD31-4B8C-83A1-F6EECF244321}">
                <p14:modId xmlns:p14="http://schemas.microsoft.com/office/powerpoint/2010/main" val="3105783934"/>
              </p:ext>
            </p:extLst>
          </p:nvPr>
        </p:nvGraphicFramePr>
        <p:xfrm>
          <a:off x="933651" y="4385411"/>
          <a:ext cx="9577136" cy="2396388"/>
        </p:xfrm>
        <a:graphic>
          <a:graphicData uri="http://schemas.openxmlformats.org/drawingml/2006/table">
            <a:tbl>
              <a:tblPr firstRow="1">
                <a:tableStyleId>{B301B821-A1FF-4177-AEE7-76D212191A09}</a:tableStyleId>
              </a:tblPr>
              <a:tblGrid>
                <a:gridCol w="1418835">
                  <a:extLst>
                    <a:ext uri="{9D8B030D-6E8A-4147-A177-3AD203B41FA5}">
                      <a16:colId xmlns:a16="http://schemas.microsoft.com/office/drawing/2014/main" val="20000"/>
                    </a:ext>
                  </a:extLst>
                </a:gridCol>
                <a:gridCol w="1684867">
                  <a:extLst>
                    <a:ext uri="{9D8B030D-6E8A-4147-A177-3AD203B41FA5}">
                      <a16:colId xmlns:a16="http://schemas.microsoft.com/office/drawing/2014/main" val="20001"/>
                    </a:ext>
                  </a:extLst>
                </a:gridCol>
                <a:gridCol w="1684867">
                  <a:extLst>
                    <a:ext uri="{9D8B030D-6E8A-4147-A177-3AD203B41FA5}">
                      <a16:colId xmlns:a16="http://schemas.microsoft.com/office/drawing/2014/main" val="20002"/>
                    </a:ext>
                  </a:extLst>
                </a:gridCol>
                <a:gridCol w="1684867">
                  <a:extLst>
                    <a:ext uri="{9D8B030D-6E8A-4147-A177-3AD203B41FA5}">
                      <a16:colId xmlns:a16="http://schemas.microsoft.com/office/drawing/2014/main" val="20003"/>
                    </a:ext>
                  </a:extLst>
                </a:gridCol>
                <a:gridCol w="1684867">
                  <a:extLst>
                    <a:ext uri="{9D8B030D-6E8A-4147-A177-3AD203B41FA5}">
                      <a16:colId xmlns:a16="http://schemas.microsoft.com/office/drawing/2014/main" val="20004"/>
                    </a:ext>
                  </a:extLst>
                </a:gridCol>
                <a:gridCol w="1418833">
                  <a:extLst>
                    <a:ext uri="{9D8B030D-6E8A-4147-A177-3AD203B41FA5}">
                      <a16:colId xmlns:a16="http://schemas.microsoft.com/office/drawing/2014/main" val="20005"/>
                    </a:ext>
                  </a:extLst>
                </a:gridCol>
              </a:tblGrid>
              <a:tr h="407896">
                <a:tc>
                  <a:txBody>
                    <a:bodyPr/>
                    <a:lstStyle/>
                    <a:p>
                      <a:pPr algn="ctr"/>
                      <a:r>
                        <a:rPr lang="en-US" sz="900" b="1" dirty="0"/>
                        <a:t>Threat</a:t>
                      </a:r>
                    </a:p>
                    <a:p>
                      <a:pPr algn="ctr"/>
                      <a:r>
                        <a:rPr lang="en-US" sz="900" b="1" dirty="0"/>
                        <a:t>Agent</a:t>
                      </a:r>
                    </a:p>
                  </a:txBody>
                  <a:tcPr marL="45720" marR="4572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2"/>
                    </a:solidFill>
                  </a:tcPr>
                </a:tc>
                <a:tc>
                  <a:txBody>
                    <a:bodyPr/>
                    <a:lstStyle/>
                    <a:p>
                      <a:pPr algn="ctr"/>
                      <a:r>
                        <a:rPr lang="en-US" sz="900" b="1" dirty="0"/>
                        <a:t>Attack</a:t>
                      </a:r>
                    </a:p>
                    <a:p>
                      <a:pPr algn="ctr"/>
                      <a:r>
                        <a:rPr lang="en-US" sz="900" b="1" dirty="0"/>
                        <a:t>Vector</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2"/>
                    </a:solidFill>
                  </a:tcPr>
                </a:tc>
                <a:tc>
                  <a:txBody>
                    <a:bodyPr/>
                    <a:lstStyle/>
                    <a:p>
                      <a:pPr algn="ctr"/>
                      <a:r>
                        <a:rPr lang="en-US" sz="900" b="1" dirty="0"/>
                        <a:t>Weakness Prevalence</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175" cap="flat" cmpd="sng" algn="ctr">
                      <a:solidFill>
                        <a:schemeClr val="bg1"/>
                      </a:solidFill>
                      <a:prstDash val="solid"/>
                      <a:round/>
                      <a:headEnd type="none" w="med" len="med"/>
                      <a:tailEnd type="none" w="med" len="med"/>
                    </a:lnB>
                    <a:solidFill>
                      <a:schemeClr val="accent2"/>
                    </a:solidFill>
                  </a:tcPr>
                </a:tc>
                <a:tc>
                  <a:txBody>
                    <a:bodyPr/>
                    <a:lstStyle/>
                    <a:p>
                      <a:pPr algn="ctr"/>
                      <a:r>
                        <a:rPr lang="en-US" sz="900" b="1" dirty="0"/>
                        <a:t>Weakness </a:t>
                      </a:r>
                      <a:r>
                        <a:rPr lang="en-US" sz="900" b="1" dirty="0" err="1"/>
                        <a:t>Detectability</a:t>
                      </a:r>
                      <a:endParaRPr lang="en-US" sz="9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3175" cap="flat" cmpd="sng" algn="ctr">
                      <a:solidFill>
                        <a:schemeClr val="bg1"/>
                      </a:solidFill>
                      <a:prstDash val="solid"/>
                      <a:round/>
                      <a:headEnd type="none" w="med" len="med"/>
                      <a:tailEnd type="none" w="med" len="med"/>
                    </a:lnB>
                    <a:solidFill>
                      <a:schemeClr val="accent2"/>
                    </a:solidFill>
                  </a:tcPr>
                </a:tc>
                <a:tc>
                  <a:txBody>
                    <a:bodyPr/>
                    <a:lstStyle/>
                    <a:p>
                      <a:pPr algn="ctr"/>
                      <a:r>
                        <a:rPr lang="en-US" sz="900" b="1" dirty="0"/>
                        <a:t>Technical Impact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accent2"/>
                    </a:solidFill>
                  </a:tcPr>
                </a:tc>
                <a:tc>
                  <a:txBody>
                    <a:bodyPr/>
                    <a:lstStyle/>
                    <a:p>
                      <a:pPr algn="ctr"/>
                      <a:r>
                        <a:rPr lang="en-US" sz="900" b="1" dirty="0"/>
                        <a:t>Business Impact</a:t>
                      </a:r>
                    </a:p>
                  </a:txBody>
                  <a:tcPr marL="45720" marR="4572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254935">
                <a:tc rowSpan="3">
                  <a:txBody>
                    <a:bodyPr/>
                    <a:lstStyle/>
                    <a:p>
                      <a:pPr algn="ctr"/>
                      <a:r>
                        <a:rPr lang="en-US" sz="2000" b="1" dirty="0">
                          <a:solidFill>
                            <a:srgbClr val="0070C0"/>
                          </a:solidFill>
                        </a:rPr>
                        <a:t>?</a:t>
                      </a:r>
                    </a:p>
                  </a:txBody>
                  <a:tcPr anchor="ctr">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900" b="1" dirty="0"/>
                        <a:t>Easy</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a:r>
                        <a:rPr lang="en-US" sz="900" b="1" dirty="0"/>
                        <a:t>Widespread</a:t>
                      </a:r>
                    </a:p>
                  </a:txBody>
                  <a:tcPr marL="45720" marR="45720" anchor="ctr">
                    <a:lnL w="285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a:r>
                        <a:rPr lang="en-US" sz="900" b="1" dirty="0"/>
                        <a:t>Easy</a:t>
                      </a:r>
                    </a:p>
                  </a:txBody>
                  <a:tcPr marL="45720" marR="45720" anchor="ctr">
                    <a:lnL w="31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3175"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a:txBody>
                    <a:bodyPr/>
                    <a:lstStyle/>
                    <a:p>
                      <a:pPr algn="ctr"/>
                      <a:r>
                        <a:rPr lang="en-US" sz="900" b="1" dirty="0"/>
                        <a:t>Severe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0000"/>
                    </a:solidFill>
                  </a:tcPr>
                </a:tc>
                <a:tc rowSpan="3">
                  <a:txBody>
                    <a:bodyPr/>
                    <a:lstStyle/>
                    <a:p>
                      <a:pPr algn="ctr"/>
                      <a:r>
                        <a:rPr lang="en-US" sz="2000" b="1" dirty="0">
                          <a:solidFill>
                            <a:srgbClr val="0070C0"/>
                          </a:solidFill>
                        </a:rPr>
                        <a:t>?</a:t>
                      </a:r>
                    </a:p>
                  </a:txBody>
                  <a:tcPr anchor="ctr">
                    <a:lnL w="28575" cap="flat" cmpd="sng" algn="ctr">
                      <a:solidFill>
                        <a:schemeClr val="tx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254935">
                <a:tc vMerge="1">
                  <a:txBody>
                    <a:bodyPr/>
                    <a:lstStyle/>
                    <a:p>
                      <a:endParaRPr lang="en-US" sz="900" dirty="0"/>
                    </a:p>
                  </a:txBody>
                  <a:tcPr/>
                </a:tc>
                <a:tc>
                  <a:txBody>
                    <a:bodyPr/>
                    <a:lstStyle/>
                    <a:p>
                      <a:pPr algn="ctr"/>
                      <a:r>
                        <a:rPr lang="en-US" sz="900" b="1" dirty="0"/>
                        <a:t>Average</a:t>
                      </a:r>
                    </a:p>
                  </a:txBody>
                  <a:tcPr marL="45720" marR="45720" anchor="ctr">
                    <a:lnL w="31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B200"/>
                    </a:solidFill>
                  </a:tcPr>
                </a:tc>
                <a:tc>
                  <a:txBody>
                    <a:bodyPr/>
                    <a:lstStyle/>
                    <a:p>
                      <a:pPr algn="ctr"/>
                      <a:r>
                        <a:rPr lang="en-US" sz="900" b="1" dirty="0"/>
                        <a:t>Common</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B200"/>
                    </a:solidFill>
                  </a:tcPr>
                </a:tc>
                <a:tc>
                  <a:txBody>
                    <a:bodyPr/>
                    <a:lstStyle/>
                    <a:p>
                      <a:pPr algn="ctr"/>
                      <a:r>
                        <a:rPr lang="en-US" sz="900" b="1" dirty="0"/>
                        <a:t>Average</a:t>
                      </a:r>
                    </a:p>
                  </a:txBody>
                  <a:tcPr marL="45720" marR="4572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B200"/>
                    </a:solidFill>
                  </a:tcPr>
                </a:tc>
                <a:tc>
                  <a:txBody>
                    <a:bodyPr/>
                    <a:lstStyle/>
                    <a:p>
                      <a:pPr algn="ctr"/>
                      <a:r>
                        <a:rPr lang="en-US" sz="900" b="1" dirty="0"/>
                        <a:t>Moderate</a:t>
                      </a:r>
                    </a:p>
                  </a:txBody>
                  <a:tcPr marL="45720" marR="45720" anchor="ctr">
                    <a:lnL w="28575" cap="flat" cmpd="sng" algn="ctr">
                      <a:solidFill>
                        <a:schemeClr val="tx1"/>
                      </a:solidFill>
                      <a:prstDash val="solid"/>
                      <a:round/>
                      <a:headEnd type="none" w="med" len="med"/>
                      <a:tailEnd type="none" w="med" len="med"/>
                    </a:lnL>
                    <a:lnR w="31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FFB200"/>
                    </a:solidFill>
                  </a:tcPr>
                </a:tc>
                <a:tc vMerge="1">
                  <a:txBody>
                    <a:bodyPr/>
                    <a:lstStyle/>
                    <a:p>
                      <a:endParaRPr lang="en-US" sz="900" dirty="0"/>
                    </a:p>
                  </a:txBody>
                  <a:tcPr/>
                </a:tc>
                <a:extLst>
                  <a:ext uri="{0D108BD9-81ED-4DB2-BD59-A6C34878D82A}">
                    <a16:rowId xmlns:a16="http://schemas.microsoft.com/office/drawing/2014/main" val="10002"/>
                  </a:ext>
                </a:extLst>
              </a:tr>
              <a:tr h="254935">
                <a:tc vMerge="1">
                  <a:txBody>
                    <a:bodyPr/>
                    <a:lstStyle/>
                    <a:p>
                      <a:endParaRPr lang="en-US" sz="900" dirty="0"/>
                    </a:p>
                  </a:txBody>
                  <a:tcPr/>
                </a:tc>
                <a:tc>
                  <a:txBody>
                    <a:bodyPr/>
                    <a:lstStyle/>
                    <a:p>
                      <a:pPr algn="ctr"/>
                      <a:r>
                        <a:rPr lang="en-US" sz="900" b="1" dirty="0"/>
                        <a:t>Difficult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US" sz="900" b="1" dirty="0"/>
                        <a:t>Uncommon</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US" sz="900" b="1" dirty="0"/>
                        <a:t>Difficult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a:txBody>
                    <a:bodyPr/>
                    <a:lstStyle/>
                    <a:p>
                      <a:pPr algn="ctr"/>
                      <a:r>
                        <a:rPr lang="en-US" sz="900" b="1" dirty="0"/>
                        <a:t>Minor</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00"/>
                    </a:solidFill>
                  </a:tcPr>
                </a:tc>
                <a:tc vMerge="1">
                  <a:txBody>
                    <a:bodyPr/>
                    <a:lstStyle/>
                    <a:p>
                      <a:endParaRPr lang="en-US" sz="900" dirty="0"/>
                    </a:p>
                  </a:txBody>
                  <a:tcPr/>
                </a:tc>
                <a:extLst>
                  <a:ext uri="{0D108BD9-81ED-4DB2-BD59-A6C34878D82A}">
                    <a16:rowId xmlns:a16="http://schemas.microsoft.com/office/drawing/2014/main" val="10003"/>
                  </a:ext>
                </a:extLst>
              </a:tr>
              <a:tr h="441887">
                <a:tc>
                  <a:txBody>
                    <a:bodyPr/>
                    <a:lstStyle/>
                    <a:p>
                      <a:pPr algn="ctr"/>
                      <a:endParaRPr lang="en-US" sz="2000" b="1" dirty="0">
                        <a:solidFill>
                          <a:srgbClr val="0070C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1800" b="1" dirty="0"/>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800" b="1" dirty="0"/>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800" b="1" dirty="0"/>
                        <a:t>2</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US" sz="1800" b="1" dirty="0"/>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2000" b="1" dirty="0">
                        <a:solidFill>
                          <a:srgbClr val="0070C0"/>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339913">
                <a:tc>
                  <a:txBody>
                    <a:bodyPr/>
                    <a:lstStyle/>
                    <a:p>
                      <a:pPr algn="ctr"/>
                      <a:endParaRPr lang="en-US" sz="1000" b="1" dirty="0">
                        <a:solidFill>
                          <a:srgbClr val="0070C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endParaRPr lang="en-US" sz="10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sz="1000"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sz="1000"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endParaRPr lang="en-US" sz="1000"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endParaRPr lang="en-US" sz="1000" b="1" dirty="0">
                        <a:solidFill>
                          <a:srgbClr val="0070C0"/>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441887">
                <a:tc>
                  <a:txBody>
                    <a:bodyPr/>
                    <a:lstStyle/>
                    <a:p>
                      <a:pPr algn="ctr"/>
                      <a:endParaRPr lang="en-US" sz="2000" b="1" dirty="0">
                        <a:solidFill>
                          <a:srgbClr val="0070C0"/>
                        </a:solidFill>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endParaRPr lang="en-US" sz="1800" b="1" dirty="0"/>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r>
                        <a:rPr lang="en-US" sz="1800" b="1" dirty="0"/>
                        <a:t>1.66</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r>
                        <a:rPr lang="en-US" sz="1800" b="1" dirty="0"/>
                        <a:t>*</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r>
                        <a:rPr lang="en-US" sz="1800" b="1" dirty="0"/>
                        <a:t>1</a:t>
                      </a:r>
                    </a:p>
                  </a:txBody>
                  <a:tcPr marL="45720" marR="4572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noFill/>
                  </a:tcPr>
                </a:tc>
                <a:tc>
                  <a:txBody>
                    <a:bodyPr/>
                    <a:lstStyle/>
                    <a:p>
                      <a:pPr algn="ctr"/>
                      <a:endParaRPr lang="en-US" sz="2000" b="1" dirty="0">
                        <a:solidFill>
                          <a:srgbClr val="0070C0"/>
                        </a:solidFill>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pic>
        <p:nvPicPr>
          <p:cNvPr id="7240" name="Picture 2"/>
          <p:cNvPicPr>
            <a:picLocks noChangeAspect="1" noChangeArrowheads="1"/>
          </p:cNvPicPr>
          <p:nvPr/>
        </p:nvPicPr>
        <p:blipFill>
          <a:blip r:embed="rId3" cstate="print">
            <a:clrChange>
              <a:clrFrom>
                <a:srgbClr val="FFFFFF"/>
              </a:clrFrom>
              <a:clrTo>
                <a:srgbClr val="FFFFFF">
                  <a:alpha val="0"/>
                </a:srgbClr>
              </a:clrTo>
            </a:clrChange>
          </a:blip>
          <a:srcRect t="34128" r="22830" b="30544"/>
          <a:stretch>
            <a:fillRect/>
          </a:stretch>
        </p:blipFill>
        <p:spPr bwMode="auto">
          <a:xfrm>
            <a:off x="4331567" y="5453059"/>
            <a:ext cx="2451729" cy="643516"/>
          </a:xfrm>
          <a:prstGeom prst="rect">
            <a:avLst/>
          </a:prstGeom>
          <a:noFill/>
          <a:ln w="9525">
            <a:noFill/>
            <a:miter lim="800000"/>
            <a:headEnd/>
            <a:tailEnd/>
          </a:ln>
        </p:spPr>
      </p:pic>
      <p:pic>
        <p:nvPicPr>
          <p:cNvPr id="7241" name="Picture 2"/>
          <p:cNvPicPr>
            <a:picLocks noChangeAspect="1" noChangeArrowheads="1"/>
          </p:cNvPicPr>
          <p:nvPr/>
        </p:nvPicPr>
        <p:blipFill>
          <a:blip r:embed="rId3" cstate="print">
            <a:clrChange>
              <a:clrFrom>
                <a:srgbClr val="FFFFFF"/>
              </a:clrFrom>
              <a:clrTo>
                <a:srgbClr val="FFFFFF">
                  <a:alpha val="0"/>
                </a:srgbClr>
              </a:clrTo>
            </a:clrChange>
          </a:blip>
          <a:srcRect t="34128" r="22830" b="30544"/>
          <a:stretch>
            <a:fillRect/>
          </a:stretch>
        </p:blipFill>
        <p:spPr bwMode="auto">
          <a:xfrm>
            <a:off x="5562600" y="5962647"/>
            <a:ext cx="2451728" cy="643516"/>
          </a:xfrm>
          <a:prstGeom prst="rect">
            <a:avLst/>
          </a:prstGeom>
          <a:noFill/>
          <a:ln w="9525">
            <a:noFill/>
            <a:miter lim="800000"/>
            <a:headEnd/>
            <a:tailEnd/>
          </a:ln>
        </p:spPr>
      </p:pic>
      <p:sp>
        <p:nvSpPr>
          <p:cNvPr id="138" name="Rectangle 137"/>
          <p:cNvSpPr/>
          <p:nvPr/>
        </p:nvSpPr>
        <p:spPr>
          <a:xfrm>
            <a:off x="6435726" y="6437065"/>
            <a:ext cx="2876395" cy="461665"/>
          </a:xfrm>
          <a:prstGeom prst="rect">
            <a:avLst/>
          </a:prstGeom>
        </p:spPr>
        <p:txBody>
          <a:bodyPr wrap="square">
            <a:spAutoFit/>
          </a:bodyPr>
          <a:lstStyle/>
          <a:p>
            <a:pPr defTabSz="914400">
              <a:defRPr/>
            </a:pPr>
            <a:r>
              <a:rPr lang="en-US" sz="2400" b="1" kern="0" dirty="0">
                <a:solidFill>
                  <a:srgbClr val="1F497D"/>
                </a:solidFill>
                <a:latin typeface="Calibri"/>
              </a:rPr>
              <a:t>1.66 </a:t>
            </a:r>
            <a:r>
              <a:rPr lang="en-US" b="1" kern="0" dirty="0">
                <a:solidFill>
                  <a:srgbClr val="1F497D"/>
                </a:solidFill>
                <a:latin typeface="Calibri"/>
              </a:rPr>
              <a:t>weighted risk rating</a:t>
            </a:r>
            <a:endParaRPr lang="en-US" b="1" dirty="0">
              <a:solidFill>
                <a:prstClr val="black"/>
              </a:solidFill>
              <a:latin typeface="Calibri"/>
            </a:endParaRPr>
          </a:p>
        </p:txBody>
      </p:sp>
      <p:sp>
        <p:nvSpPr>
          <p:cNvPr id="139" name="Rectangle 138"/>
          <p:cNvSpPr/>
          <p:nvPr/>
        </p:nvSpPr>
        <p:spPr>
          <a:xfrm>
            <a:off x="1988416" y="5766090"/>
            <a:ext cx="2686201" cy="461665"/>
          </a:xfrm>
          <a:prstGeom prst="rect">
            <a:avLst/>
          </a:prstGeom>
        </p:spPr>
        <p:txBody>
          <a:bodyPr wrap="square">
            <a:spAutoFit/>
          </a:bodyPr>
          <a:lstStyle/>
          <a:p>
            <a:pPr defTabSz="914400">
              <a:defRPr/>
            </a:pPr>
            <a:r>
              <a:rPr lang="en-US" sz="2400" b="1" kern="0" dirty="0">
                <a:solidFill>
                  <a:srgbClr val="1F497D"/>
                </a:solidFill>
                <a:latin typeface="Calibri"/>
              </a:rPr>
              <a:t>Injection Example</a:t>
            </a:r>
            <a:endParaRPr lang="en-US" b="1" dirty="0">
              <a:solidFill>
                <a:prstClr val="black"/>
              </a:solidFill>
              <a:latin typeface="Calibri"/>
            </a:endParaRPr>
          </a:p>
        </p:txBody>
      </p:sp>
      <p:sp>
        <p:nvSpPr>
          <p:cNvPr id="140" name="Rectangle 139"/>
          <p:cNvSpPr/>
          <p:nvPr/>
        </p:nvSpPr>
        <p:spPr>
          <a:xfrm>
            <a:off x="2336237" y="4764775"/>
            <a:ext cx="296372" cy="830997"/>
          </a:xfrm>
          <a:prstGeom prst="rect">
            <a:avLst/>
          </a:prstGeom>
        </p:spPr>
        <p:txBody>
          <a:bodyPr wrap="square">
            <a:spAutoFit/>
          </a:bodyPr>
          <a:lstStyle/>
          <a:p>
            <a:pPr defTabSz="914400">
              <a:defRPr/>
            </a:pPr>
            <a:r>
              <a:rPr lang="en-US" sz="1600" kern="0" dirty="0">
                <a:solidFill>
                  <a:prstClr val="black"/>
                </a:solidFill>
                <a:latin typeface="Calibri"/>
              </a:rPr>
              <a:t>1</a:t>
            </a:r>
          </a:p>
          <a:p>
            <a:pPr defTabSz="914400">
              <a:defRPr/>
            </a:pPr>
            <a:r>
              <a:rPr lang="en-US" sz="1600" kern="0" dirty="0">
                <a:solidFill>
                  <a:prstClr val="black"/>
                </a:solidFill>
                <a:latin typeface="Calibri"/>
              </a:rPr>
              <a:t>2</a:t>
            </a:r>
          </a:p>
          <a:p>
            <a:pPr defTabSz="914400">
              <a:defRPr/>
            </a:pPr>
            <a:r>
              <a:rPr lang="en-US" sz="1600" kern="0" dirty="0">
                <a:solidFill>
                  <a:prstClr val="black"/>
                </a:solidFill>
                <a:latin typeface="Calibri"/>
              </a:rPr>
              <a:t>3</a:t>
            </a:r>
            <a:endParaRPr lang="en-US" sz="1050" dirty="0">
              <a:solidFill>
                <a:prstClr val="black"/>
              </a:solidFill>
              <a:latin typeface="Calibri"/>
            </a:endParaRPr>
          </a:p>
        </p:txBody>
      </p:sp>
      <p:pic>
        <p:nvPicPr>
          <p:cNvPr id="3075" name="Picture 3"/>
          <p:cNvPicPr>
            <a:picLocks noChangeAspect="1" noChangeArrowheads="1"/>
          </p:cNvPicPr>
          <p:nvPr/>
        </p:nvPicPr>
        <p:blipFill>
          <a:blip r:embed="rId4" cstate="print"/>
          <a:srcRect/>
          <a:stretch>
            <a:fillRect/>
          </a:stretch>
        </p:blipFill>
        <p:spPr bwMode="auto">
          <a:xfrm>
            <a:off x="902103" y="1455046"/>
            <a:ext cx="9577136" cy="2891571"/>
          </a:xfrm>
          <a:prstGeom prst="rect">
            <a:avLst/>
          </a:prstGeom>
          <a:noFill/>
          <a:ln w="9525">
            <a:noFill/>
            <a:miter lim="800000"/>
            <a:headEnd/>
            <a:tailEnd/>
          </a:ln>
        </p:spPr>
      </p:pic>
      <p:sp>
        <p:nvSpPr>
          <p:cNvPr id="10"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36</a:t>
            </a:fld>
            <a:endParaRPr lang="en-US">
              <a:solidFill>
                <a:prstClr val="black">
                  <a:tint val="75000"/>
                </a:prstClr>
              </a:solidFill>
              <a:latin typeface="Calibri"/>
            </a:endParaRPr>
          </a:p>
        </p:txBody>
      </p:sp>
    </p:spTree>
    <p:custDataLst>
      <p:tags r:id="rId1"/>
    </p:custDataLst>
    <p:extLst>
      <p:ext uri="{BB962C8B-B14F-4D97-AF65-F5344CB8AC3E}">
        <p14:creationId xmlns:p14="http://schemas.microsoft.com/office/powerpoint/2010/main" val="9207806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715000" y="32084"/>
            <a:ext cx="4724400" cy="715962"/>
          </a:xfrm>
        </p:spPr>
        <p:txBody>
          <a:bodyPr/>
          <a:lstStyle/>
          <a:p>
            <a:r>
              <a:rPr lang="en-US" dirty="0"/>
              <a:t>Top 10 Risk Factor Summary</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37</a:t>
            </a:fld>
            <a:endParaRPr lang="en-US">
              <a:solidFill>
                <a:prstClr val="black">
                  <a:tint val="75000"/>
                </a:prstClr>
              </a:solidFill>
              <a:latin typeface="Calibri"/>
            </a:endParaRPr>
          </a:p>
        </p:txBody>
      </p:sp>
      <p:pic>
        <p:nvPicPr>
          <p:cNvPr id="2" name="Picture 1">
            <a:extLst>
              <a:ext uri="{FF2B5EF4-FFF2-40B4-BE49-F238E27FC236}">
                <a16:creationId xmlns:a16="http://schemas.microsoft.com/office/drawing/2014/main" id="{54273CF7-DF2A-423C-B37F-A2B714559827}"/>
              </a:ext>
            </a:extLst>
          </p:cNvPr>
          <p:cNvPicPr>
            <a:picLocks noChangeAspect="1"/>
          </p:cNvPicPr>
          <p:nvPr/>
        </p:nvPicPr>
        <p:blipFill>
          <a:blip r:embed="rId3"/>
          <a:stretch>
            <a:fillRect/>
          </a:stretch>
        </p:blipFill>
        <p:spPr>
          <a:xfrm>
            <a:off x="2209800" y="1644554"/>
            <a:ext cx="7696200" cy="4894358"/>
          </a:xfrm>
          <a:prstGeom prst="rect">
            <a:avLst/>
          </a:prstGeom>
        </p:spPr>
      </p:pic>
    </p:spTree>
    <p:custDataLst>
      <p:tags r:id="rId1"/>
    </p:custDataLst>
    <p:extLst>
      <p:ext uri="{BB962C8B-B14F-4D97-AF65-F5344CB8AC3E}">
        <p14:creationId xmlns:p14="http://schemas.microsoft.com/office/powerpoint/2010/main" val="346504414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5867400" y="70077"/>
            <a:ext cx="4724400" cy="715962"/>
          </a:xfrm>
        </p:spPr>
        <p:txBody>
          <a:bodyPr/>
          <a:lstStyle/>
          <a:p>
            <a:r>
              <a:rPr lang="en-US" dirty="0"/>
              <a:t>Mapping from 2013 to 2017 Top 10</a:t>
            </a:r>
          </a:p>
        </p:txBody>
      </p:sp>
      <p:pic>
        <p:nvPicPr>
          <p:cNvPr id="2" name="Picture 1">
            <a:extLst>
              <a:ext uri="{FF2B5EF4-FFF2-40B4-BE49-F238E27FC236}">
                <a16:creationId xmlns:a16="http://schemas.microsoft.com/office/drawing/2014/main" id="{4D291D94-731F-426E-A7F6-12F655CEEA34}"/>
              </a:ext>
            </a:extLst>
          </p:cNvPr>
          <p:cNvPicPr>
            <a:picLocks noChangeAspect="1"/>
          </p:cNvPicPr>
          <p:nvPr/>
        </p:nvPicPr>
        <p:blipFill>
          <a:blip r:embed="rId4"/>
          <a:stretch>
            <a:fillRect/>
          </a:stretch>
        </p:blipFill>
        <p:spPr>
          <a:xfrm>
            <a:off x="1815048" y="1828801"/>
            <a:ext cx="8561905" cy="4657143"/>
          </a:xfrm>
          <a:prstGeom prst="rect">
            <a:avLst/>
          </a:prstGeom>
        </p:spPr>
      </p:pic>
    </p:spTree>
    <p:custDataLst>
      <p:tags r:id="rId1"/>
    </p:custDataLst>
    <p:extLst>
      <p:ext uri="{BB962C8B-B14F-4D97-AF65-F5344CB8AC3E}">
        <p14:creationId xmlns:p14="http://schemas.microsoft.com/office/powerpoint/2010/main" val="27921687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5000" y="152400"/>
            <a:ext cx="4724400" cy="715962"/>
          </a:xfrm>
        </p:spPr>
        <p:txBody>
          <a:bodyPr/>
          <a:lstStyle/>
          <a:p>
            <a:pPr eaLnBrk="1" hangingPunct="1"/>
            <a:r>
              <a:rPr lang="en-US" dirty="0"/>
              <a:t>2017-A1 – Injection</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39</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2800767"/>
          </a:xfrm>
          <a:prstGeom prst="rect">
            <a:avLst/>
          </a:prstGeom>
          <a:noFill/>
        </p:spPr>
        <p:txBody>
          <a:bodyPr wrap="square" rtlCol="0">
            <a:spAutoFit/>
          </a:bodyPr>
          <a:lstStyle/>
          <a:p>
            <a:pPr marL="285750" indent="-285750">
              <a:buFont typeface="Arial" panose="020B0604020202020204" pitchFamily="34" charset="0"/>
              <a:buChar char="•"/>
            </a:pPr>
            <a:r>
              <a:rPr lang="en-US" sz="3200" b="1" dirty="0"/>
              <a:t>Injection flaws</a:t>
            </a:r>
            <a:endParaRPr lang="en-US" dirty="0"/>
          </a:p>
          <a:p>
            <a:r>
              <a:rPr lang="en-US" dirty="0"/>
              <a:t>occur when </a:t>
            </a:r>
            <a:r>
              <a:rPr lang="en-US" b="1" i="1" u="sng" dirty="0"/>
              <a:t>untrusted data </a:t>
            </a:r>
            <a:r>
              <a:rPr lang="en-US" dirty="0"/>
              <a:t>is sent to an interpreter as part of a command or query. The attacker’s hostile data can trick the interpreter into executing unintended commands or accessing data without proper authorization.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Examples:</a:t>
            </a:r>
          </a:p>
          <a:p>
            <a:pPr marL="742950" lvl="1" indent="-285750">
              <a:buFont typeface="Arial" panose="020B0604020202020204" pitchFamily="34" charset="0"/>
              <a:buChar char="•"/>
            </a:pPr>
            <a:r>
              <a:rPr lang="en-US" dirty="0"/>
              <a:t>SQL</a:t>
            </a:r>
          </a:p>
          <a:p>
            <a:pPr marL="742950" lvl="1" indent="-285750">
              <a:buFont typeface="Arial" panose="020B0604020202020204" pitchFamily="34" charset="0"/>
              <a:buChar char="•"/>
            </a:pPr>
            <a:r>
              <a:rPr lang="en-US" dirty="0"/>
              <a:t>NoSQL</a:t>
            </a:r>
          </a:p>
          <a:p>
            <a:pPr marL="742950" lvl="1" indent="-285750">
              <a:buFont typeface="Arial" panose="020B0604020202020204" pitchFamily="34" charset="0"/>
              <a:buChar char="•"/>
            </a:pPr>
            <a:r>
              <a:rPr lang="en-US" dirty="0"/>
              <a:t>OS</a:t>
            </a:r>
          </a:p>
          <a:p>
            <a:pPr marL="742950" lvl="1" indent="-285750">
              <a:buFont typeface="Arial" panose="020B0604020202020204" pitchFamily="34" charset="0"/>
              <a:buChar char="•"/>
            </a:pPr>
            <a:r>
              <a:rPr lang="en-US" dirty="0"/>
              <a:t>LDAP injection</a:t>
            </a:r>
          </a:p>
        </p:txBody>
      </p:sp>
    </p:spTree>
    <p:custDataLst>
      <p:tags r:id="rId1"/>
    </p:custDataLst>
    <p:extLst>
      <p:ext uri="{BB962C8B-B14F-4D97-AF65-F5344CB8AC3E}">
        <p14:creationId xmlns:p14="http://schemas.microsoft.com/office/powerpoint/2010/main" val="986459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WHOAMI – Nathan Cooper</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10083058" cy="5343787"/>
          </a:xfrm>
        </p:spPr>
        <p:txBody>
          <a:bodyPr/>
          <a:lstStyle/>
          <a:p>
            <a:r>
              <a:rPr lang="en-US" dirty="0"/>
              <a:t>Started my IT carrier in 1999 </a:t>
            </a:r>
          </a:p>
          <a:p>
            <a:pPr lvl="1"/>
            <a:r>
              <a:rPr lang="en-US" dirty="0"/>
              <a:t>Army </a:t>
            </a:r>
            <a:r>
              <a:rPr lang="en-US" dirty="0">
                <a:sym typeface="Wingdings" panose="05000000000000000000" pitchFamily="2" charset="2"/>
              </a:rPr>
              <a:t> 2010 Government Work  2015 </a:t>
            </a:r>
            <a:r>
              <a:rPr lang="en-US" dirty="0"/>
              <a:t>Geisinger Health - </a:t>
            </a:r>
            <a:r>
              <a:rPr lang="en-US" dirty="0" err="1"/>
              <a:t>Pentester</a:t>
            </a:r>
            <a:endParaRPr lang="en-US" dirty="0"/>
          </a:p>
          <a:p>
            <a:r>
              <a:rPr lang="en-US" dirty="0"/>
              <a:t>Passion for Security, Hacking</a:t>
            </a:r>
          </a:p>
          <a:p>
            <a:pPr marL="0" indent="0">
              <a:buNone/>
            </a:pPr>
            <a:endParaRPr lang="en-US" dirty="0"/>
          </a:p>
          <a:p>
            <a:r>
              <a:rPr lang="en-US" dirty="0"/>
              <a:t>Wife + 4 kids = </a:t>
            </a:r>
          </a:p>
          <a:p>
            <a:endParaRPr lang="en-US" dirty="0">
              <a:sym typeface="Wingdings" panose="05000000000000000000" pitchFamily="2" charset="2"/>
            </a:endParaRPr>
          </a:p>
          <a:p>
            <a:endParaRPr lang="en-US" dirty="0">
              <a:sym typeface="Wingdings" panose="05000000000000000000" pitchFamily="2" charset="2"/>
            </a:endParaRPr>
          </a:p>
          <a:p>
            <a:r>
              <a:rPr lang="en-US" dirty="0">
                <a:sym typeface="Wingdings" panose="05000000000000000000" pitchFamily="2" charset="2"/>
              </a:rPr>
              <a:t>Hobbies -  Interests</a:t>
            </a:r>
          </a:p>
          <a:p>
            <a:pPr lvl="2"/>
            <a:endParaRPr lang="en-US" dirty="0">
              <a:sym typeface="Wingdings" panose="05000000000000000000" pitchFamily="2" charset="2"/>
            </a:endParaRPr>
          </a:p>
          <a:p>
            <a:endParaRPr lang="en-US" dirty="0"/>
          </a:p>
          <a:p>
            <a:endParaRPr lang="en-US" dirty="0"/>
          </a:p>
          <a:p>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8352"/>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140F2FF-8E39-4DD7-B105-B072E1EEE5E6}"/>
              </a:ext>
            </a:extLst>
          </p:cNvPr>
          <p:cNvPicPr>
            <a:picLocks noChangeAspect="1"/>
          </p:cNvPicPr>
          <p:nvPr/>
        </p:nvPicPr>
        <p:blipFill>
          <a:blip r:embed="rId3"/>
          <a:stretch>
            <a:fillRect/>
          </a:stretch>
        </p:blipFill>
        <p:spPr>
          <a:xfrm>
            <a:off x="4380268" y="4662287"/>
            <a:ext cx="1275174" cy="1924354"/>
          </a:xfrm>
          <a:prstGeom prst="rect">
            <a:avLst/>
          </a:prstGeom>
        </p:spPr>
      </p:pic>
      <p:pic>
        <p:nvPicPr>
          <p:cNvPr id="5" name="Picture 4">
            <a:extLst>
              <a:ext uri="{FF2B5EF4-FFF2-40B4-BE49-F238E27FC236}">
                <a16:creationId xmlns:a16="http://schemas.microsoft.com/office/drawing/2014/main" id="{34A3D57C-A30E-49F0-BED2-767CABDC269F}"/>
              </a:ext>
            </a:extLst>
          </p:cNvPr>
          <p:cNvPicPr>
            <a:picLocks noChangeAspect="1"/>
          </p:cNvPicPr>
          <p:nvPr/>
        </p:nvPicPr>
        <p:blipFill>
          <a:blip r:embed="rId4"/>
          <a:stretch>
            <a:fillRect/>
          </a:stretch>
        </p:blipFill>
        <p:spPr>
          <a:xfrm>
            <a:off x="6096000" y="4766990"/>
            <a:ext cx="1690536" cy="1714948"/>
          </a:xfrm>
          <a:prstGeom prst="rect">
            <a:avLst/>
          </a:prstGeom>
        </p:spPr>
      </p:pic>
      <p:pic>
        <p:nvPicPr>
          <p:cNvPr id="6" name="Picture 5">
            <a:extLst>
              <a:ext uri="{FF2B5EF4-FFF2-40B4-BE49-F238E27FC236}">
                <a16:creationId xmlns:a16="http://schemas.microsoft.com/office/drawing/2014/main" id="{58ECEBC0-B3B6-4C25-AFCD-04962E4D7047}"/>
              </a:ext>
            </a:extLst>
          </p:cNvPr>
          <p:cNvPicPr>
            <a:picLocks noChangeAspect="1"/>
          </p:cNvPicPr>
          <p:nvPr/>
        </p:nvPicPr>
        <p:blipFill>
          <a:blip r:embed="rId5"/>
          <a:stretch>
            <a:fillRect/>
          </a:stretch>
        </p:blipFill>
        <p:spPr>
          <a:xfrm>
            <a:off x="3452500" y="2506539"/>
            <a:ext cx="2920433" cy="1084831"/>
          </a:xfrm>
          <a:prstGeom prst="rect">
            <a:avLst/>
          </a:prstGeom>
        </p:spPr>
      </p:pic>
      <p:pic>
        <p:nvPicPr>
          <p:cNvPr id="7" name="Picture 6">
            <a:extLst>
              <a:ext uri="{FF2B5EF4-FFF2-40B4-BE49-F238E27FC236}">
                <a16:creationId xmlns:a16="http://schemas.microsoft.com/office/drawing/2014/main" id="{934473E3-D82D-4EAA-9BF0-2BD1A0AC2C2C}"/>
              </a:ext>
            </a:extLst>
          </p:cNvPr>
          <p:cNvPicPr>
            <a:picLocks noChangeAspect="1"/>
          </p:cNvPicPr>
          <p:nvPr/>
        </p:nvPicPr>
        <p:blipFill>
          <a:blip r:embed="rId6"/>
          <a:stretch>
            <a:fillRect/>
          </a:stretch>
        </p:blipFill>
        <p:spPr>
          <a:xfrm>
            <a:off x="7786536" y="4766990"/>
            <a:ext cx="3883706" cy="1138195"/>
          </a:xfrm>
          <a:prstGeom prst="rect">
            <a:avLst/>
          </a:prstGeom>
        </p:spPr>
      </p:pic>
      <p:pic>
        <p:nvPicPr>
          <p:cNvPr id="8" name="Picture 7">
            <a:extLst>
              <a:ext uri="{FF2B5EF4-FFF2-40B4-BE49-F238E27FC236}">
                <a16:creationId xmlns:a16="http://schemas.microsoft.com/office/drawing/2014/main" id="{A005C665-CFEE-4633-968D-1F8E54CC4A79}"/>
              </a:ext>
            </a:extLst>
          </p:cNvPr>
          <p:cNvPicPr>
            <a:picLocks noChangeAspect="1"/>
          </p:cNvPicPr>
          <p:nvPr/>
        </p:nvPicPr>
        <p:blipFill>
          <a:blip r:embed="rId7"/>
          <a:stretch>
            <a:fillRect/>
          </a:stretch>
        </p:blipFill>
        <p:spPr>
          <a:xfrm>
            <a:off x="1458699" y="4956815"/>
            <a:ext cx="2496742" cy="811596"/>
          </a:xfrm>
          <a:prstGeom prst="rect">
            <a:avLst/>
          </a:prstGeom>
        </p:spPr>
      </p:pic>
      <p:pic>
        <p:nvPicPr>
          <p:cNvPr id="9" name="Picture 8">
            <a:extLst>
              <a:ext uri="{FF2B5EF4-FFF2-40B4-BE49-F238E27FC236}">
                <a16:creationId xmlns:a16="http://schemas.microsoft.com/office/drawing/2014/main" id="{3F27C16F-5600-49F1-A5A5-81DC28B421ED}"/>
              </a:ext>
            </a:extLst>
          </p:cNvPr>
          <p:cNvPicPr>
            <a:picLocks noChangeAspect="1"/>
          </p:cNvPicPr>
          <p:nvPr/>
        </p:nvPicPr>
        <p:blipFill>
          <a:blip r:embed="rId8"/>
          <a:stretch>
            <a:fillRect/>
          </a:stretch>
        </p:blipFill>
        <p:spPr>
          <a:xfrm>
            <a:off x="8893840" y="876415"/>
            <a:ext cx="3298159" cy="1630124"/>
          </a:xfrm>
          <a:prstGeom prst="rect">
            <a:avLst/>
          </a:prstGeom>
        </p:spPr>
      </p:pic>
    </p:spTree>
    <p:extLst>
      <p:ext uri="{BB962C8B-B14F-4D97-AF65-F5344CB8AC3E}">
        <p14:creationId xmlns:p14="http://schemas.microsoft.com/office/powerpoint/2010/main" val="2680762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5000" y="152400"/>
            <a:ext cx="6256090" cy="715962"/>
          </a:xfrm>
        </p:spPr>
        <p:txBody>
          <a:bodyPr/>
          <a:lstStyle/>
          <a:p>
            <a:pPr eaLnBrk="1" hangingPunct="1"/>
            <a:r>
              <a:rPr lang="en-US" dirty="0"/>
              <a:t>2017-A2 – Broken Authentication</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40</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692771"/>
          </a:xfrm>
          <a:prstGeom prst="rect">
            <a:avLst/>
          </a:prstGeom>
          <a:noFill/>
        </p:spPr>
        <p:txBody>
          <a:bodyPr wrap="square" rtlCol="0">
            <a:spAutoFit/>
          </a:bodyPr>
          <a:lstStyle/>
          <a:p>
            <a:r>
              <a:rPr lang="en-US" sz="3200" b="1" dirty="0"/>
              <a:t>Broken Authentication </a:t>
            </a:r>
            <a:endParaRPr lang="en-US" sz="3200" dirty="0"/>
          </a:p>
          <a:p>
            <a:pPr marL="285750" indent="-285750">
              <a:buFont typeface="Arial" panose="020B0604020202020204" pitchFamily="34" charset="0"/>
              <a:buChar char="•"/>
            </a:pPr>
            <a:endParaRPr lang="en-US" dirty="0"/>
          </a:p>
          <a:p>
            <a:r>
              <a:rPr lang="en-US" dirty="0"/>
              <a:t>Application functions related to authentication and session management are often </a:t>
            </a:r>
            <a:r>
              <a:rPr lang="en-US" b="1" u="sng" dirty="0"/>
              <a:t>implemented incorrectly</a:t>
            </a:r>
            <a:r>
              <a:rPr lang="en-US" dirty="0"/>
              <a:t>, allowing attackers to compromise passwords, keys, or session tokens, or to exploit other implementation flaws to assume other users’ identities temporarily or permanently.</a:t>
            </a:r>
          </a:p>
        </p:txBody>
      </p:sp>
    </p:spTree>
    <p:custDataLst>
      <p:tags r:id="rId1"/>
    </p:custDataLst>
    <p:extLst>
      <p:ext uri="{BB962C8B-B14F-4D97-AF65-F5344CB8AC3E}">
        <p14:creationId xmlns:p14="http://schemas.microsoft.com/office/powerpoint/2010/main" val="23803348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2017-A3 – Sensitive Data Exposure</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41</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969770"/>
          </a:xfrm>
          <a:prstGeom prst="rect">
            <a:avLst/>
          </a:prstGeom>
          <a:noFill/>
        </p:spPr>
        <p:txBody>
          <a:bodyPr wrap="square" rtlCol="0">
            <a:spAutoFit/>
          </a:bodyPr>
          <a:lstStyle/>
          <a:p>
            <a:r>
              <a:rPr lang="en-US" sz="3200" b="1" dirty="0"/>
              <a:t>Sensitive Data Exposure</a:t>
            </a:r>
            <a:endParaRPr lang="en-US" sz="3200" dirty="0"/>
          </a:p>
          <a:p>
            <a:pPr marL="285750" indent="-285750">
              <a:buFont typeface="Arial" panose="020B0604020202020204" pitchFamily="34" charset="0"/>
              <a:buChar char="•"/>
            </a:pPr>
            <a:endParaRPr lang="en-US" dirty="0"/>
          </a:p>
          <a:p>
            <a:r>
              <a:rPr lang="en-US" dirty="0"/>
              <a:t>Many web applications and APIs do not properly protect sensitive data, such as financial, healthcare, and PII. Attackers may steal or modify such weakly protected data to conduct credit card fraud, identity theft, or other crimes. Sensitive data may be compromised without extra protection, such as encryption at rest or in transit, and requires special precautions when exchanged with the browser.</a:t>
            </a:r>
          </a:p>
        </p:txBody>
      </p:sp>
    </p:spTree>
    <p:custDataLst>
      <p:tags r:id="rId1"/>
    </p:custDataLst>
    <p:extLst>
      <p:ext uri="{BB962C8B-B14F-4D97-AF65-F5344CB8AC3E}">
        <p14:creationId xmlns:p14="http://schemas.microsoft.com/office/powerpoint/2010/main" val="2186346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2017-A4 – XML External Entities (XXE)</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42</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692771"/>
          </a:xfrm>
          <a:prstGeom prst="rect">
            <a:avLst/>
          </a:prstGeom>
          <a:noFill/>
        </p:spPr>
        <p:txBody>
          <a:bodyPr wrap="square" rtlCol="0">
            <a:spAutoFit/>
          </a:bodyPr>
          <a:lstStyle/>
          <a:p>
            <a:r>
              <a:rPr lang="en-US" sz="3200" b="1" dirty="0"/>
              <a:t>XML External Entities (XXE)</a:t>
            </a:r>
            <a:endParaRPr lang="en-US" sz="3200" dirty="0"/>
          </a:p>
          <a:p>
            <a:pPr marL="285750" indent="-285750">
              <a:buFont typeface="Arial" panose="020B0604020202020204" pitchFamily="34" charset="0"/>
              <a:buChar char="•"/>
            </a:pPr>
            <a:endParaRPr lang="en-US" dirty="0"/>
          </a:p>
          <a:p>
            <a:r>
              <a:rPr lang="en-US" dirty="0"/>
              <a:t>Many older or poorly configured XML processors evaluate external entity references within XML documents. External entities can be used to disclose internal files using the file URI handler, internal file shares, internal port scanning, remote code execution, and denial of service attacks.</a:t>
            </a:r>
          </a:p>
        </p:txBody>
      </p:sp>
      <p:pic>
        <p:nvPicPr>
          <p:cNvPr id="3" name="Picture 2">
            <a:extLst>
              <a:ext uri="{FF2B5EF4-FFF2-40B4-BE49-F238E27FC236}">
                <a16:creationId xmlns:a16="http://schemas.microsoft.com/office/drawing/2014/main" id="{C2176624-3C68-45FE-BCC6-605E1DB4A130}"/>
              </a:ext>
            </a:extLst>
          </p:cNvPr>
          <p:cNvPicPr>
            <a:picLocks noChangeAspect="1"/>
          </p:cNvPicPr>
          <p:nvPr/>
        </p:nvPicPr>
        <p:blipFill>
          <a:blip r:embed="rId4"/>
          <a:stretch>
            <a:fillRect/>
          </a:stretch>
        </p:blipFill>
        <p:spPr>
          <a:xfrm>
            <a:off x="325328" y="3765501"/>
            <a:ext cx="6833419" cy="2590850"/>
          </a:xfrm>
          <a:prstGeom prst="rect">
            <a:avLst/>
          </a:prstGeom>
        </p:spPr>
      </p:pic>
    </p:spTree>
    <p:custDataLst>
      <p:tags r:id="rId1"/>
    </p:custDataLst>
    <p:extLst>
      <p:ext uri="{BB962C8B-B14F-4D97-AF65-F5344CB8AC3E}">
        <p14:creationId xmlns:p14="http://schemas.microsoft.com/office/powerpoint/2010/main" val="1203912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2017-A5 – Broken Access Control</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43</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692771"/>
          </a:xfrm>
          <a:prstGeom prst="rect">
            <a:avLst/>
          </a:prstGeom>
          <a:noFill/>
        </p:spPr>
        <p:txBody>
          <a:bodyPr wrap="square" rtlCol="0">
            <a:spAutoFit/>
          </a:bodyPr>
          <a:lstStyle/>
          <a:p>
            <a:r>
              <a:rPr lang="en-US" sz="3200" b="1" dirty="0"/>
              <a:t>Broken Access Control – Access is already granted</a:t>
            </a:r>
            <a:endParaRPr lang="en-US" sz="3200" dirty="0"/>
          </a:p>
          <a:p>
            <a:pPr marL="285750" indent="-285750">
              <a:buFont typeface="Arial" panose="020B0604020202020204" pitchFamily="34" charset="0"/>
              <a:buChar char="•"/>
            </a:pPr>
            <a:endParaRPr lang="en-US" dirty="0"/>
          </a:p>
          <a:p>
            <a:r>
              <a:rPr lang="en-US" dirty="0"/>
              <a:t>Restrictions on what authenticated users are allowed to do are often not properly enforced. Attackers can exploit these flaws to access unauthorized functionality and/or data, such as access other users' accounts, view sensitive files, modify other users’ data, change access rights, etc.</a:t>
            </a:r>
          </a:p>
        </p:txBody>
      </p:sp>
    </p:spTree>
    <p:custDataLst>
      <p:tags r:id="rId1"/>
    </p:custDataLst>
    <p:extLst>
      <p:ext uri="{BB962C8B-B14F-4D97-AF65-F5344CB8AC3E}">
        <p14:creationId xmlns:p14="http://schemas.microsoft.com/office/powerpoint/2010/main" val="48837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2017-A6 – Security Misconfigurations</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44</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969770"/>
          </a:xfrm>
          <a:prstGeom prst="rect">
            <a:avLst/>
          </a:prstGeom>
          <a:noFill/>
        </p:spPr>
        <p:txBody>
          <a:bodyPr wrap="square" rtlCol="0">
            <a:spAutoFit/>
          </a:bodyPr>
          <a:lstStyle/>
          <a:p>
            <a:r>
              <a:rPr lang="en-US" sz="3200" b="1" dirty="0"/>
              <a:t>Security Misconfigurations</a:t>
            </a:r>
            <a:endParaRPr lang="en-US" sz="3200" dirty="0"/>
          </a:p>
          <a:p>
            <a:pPr marL="285750" indent="-285750">
              <a:buFont typeface="Arial" panose="020B0604020202020204" pitchFamily="34" charset="0"/>
              <a:buChar char="•"/>
            </a:pPr>
            <a:endParaRPr lang="en-US" dirty="0"/>
          </a:p>
          <a:p>
            <a:r>
              <a:rPr lang="en-US" dirty="0"/>
              <a:t>is the most commonly seen issue. This is commonly a result of insecure default configurations, incomplete or ad hoc configurations, open cloud storage, misconfigured HTTP headers, and verbose error messages containing sensitive information. Not only must all operating systems, frameworks, libraries, and applications be securely configured, but they must be patched and upgraded in a timely fashion.</a:t>
            </a:r>
          </a:p>
        </p:txBody>
      </p:sp>
    </p:spTree>
    <p:custDataLst>
      <p:tags r:id="rId1"/>
    </p:custDataLst>
    <p:extLst>
      <p:ext uri="{BB962C8B-B14F-4D97-AF65-F5344CB8AC3E}">
        <p14:creationId xmlns:p14="http://schemas.microsoft.com/office/powerpoint/2010/main" val="873405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2017-A7 – Cross-Site Scripting (XSS)</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45</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3" y="1919111"/>
            <a:ext cx="11525956" cy="1969770"/>
          </a:xfrm>
          <a:prstGeom prst="rect">
            <a:avLst/>
          </a:prstGeom>
          <a:noFill/>
        </p:spPr>
        <p:txBody>
          <a:bodyPr wrap="square" rtlCol="0">
            <a:spAutoFit/>
          </a:bodyPr>
          <a:lstStyle/>
          <a:p>
            <a:r>
              <a:rPr lang="en-US" sz="3200" b="1" dirty="0"/>
              <a:t>Cross-Site Scripting (XSS)</a:t>
            </a:r>
            <a:endParaRPr lang="en-US" sz="3200" dirty="0"/>
          </a:p>
          <a:p>
            <a:pPr marL="285750" indent="-285750">
              <a:buFont typeface="Arial" panose="020B0604020202020204" pitchFamily="34" charset="0"/>
              <a:buChar char="•"/>
            </a:pPr>
            <a:endParaRPr lang="en-US" dirty="0"/>
          </a:p>
          <a:p>
            <a:r>
              <a:rPr lang="en-US" dirty="0"/>
              <a:t>XSS flaws occur whenever an application includes </a:t>
            </a:r>
            <a:r>
              <a:rPr lang="en-US" b="1" u="sng" dirty="0"/>
              <a:t>untrusted data </a:t>
            </a:r>
            <a:r>
              <a:rPr lang="en-US" dirty="0"/>
              <a:t>in a new web page without proper validation or escaping, or updates an existing web page with user-supplied data using a browser API that can create HTML or JavaScript. XSS allows attackers to execute scripts in the victim’s browser which can hijack user sessions, deface web sites, or redirect the user to malicious sites.</a:t>
            </a:r>
          </a:p>
        </p:txBody>
      </p:sp>
    </p:spTree>
    <p:custDataLst>
      <p:tags r:id="rId1"/>
    </p:custDataLst>
    <p:extLst>
      <p:ext uri="{BB962C8B-B14F-4D97-AF65-F5344CB8AC3E}">
        <p14:creationId xmlns:p14="http://schemas.microsoft.com/office/powerpoint/2010/main" val="169890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2017-A8 – Insecure Deserialization</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46</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2" y="1919111"/>
            <a:ext cx="11525956" cy="1415772"/>
          </a:xfrm>
          <a:prstGeom prst="rect">
            <a:avLst/>
          </a:prstGeom>
          <a:noFill/>
        </p:spPr>
        <p:txBody>
          <a:bodyPr wrap="square" rtlCol="0">
            <a:spAutoFit/>
          </a:bodyPr>
          <a:lstStyle/>
          <a:p>
            <a:r>
              <a:rPr lang="en-US" sz="3200" b="1" dirty="0"/>
              <a:t>Insecure Deserialization</a:t>
            </a:r>
            <a:endParaRPr lang="en-US" sz="3200" dirty="0"/>
          </a:p>
          <a:p>
            <a:pPr marL="285750" indent="-285750">
              <a:buFont typeface="Arial" panose="020B0604020202020204" pitchFamily="34" charset="0"/>
              <a:buChar char="•"/>
            </a:pPr>
            <a:endParaRPr lang="en-US" dirty="0"/>
          </a:p>
          <a:p>
            <a:r>
              <a:rPr lang="en-US" dirty="0"/>
              <a:t>Insecure deserialization often leads to remote code execution. Even if deserialization flaws do not result in remote code execution, they can be used to perform attacks, including replay attacks, injection attacks, and privilege escalation attacks.</a:t>
            </a:r>
          </a:p>
        </p:txBody>
      </p:sp>
      <p:pic>
        <p:nvPicPr>
          <p:cNvPr id="3" name="Picture 2">
            <a:extLst>
              <a:ext uri="{FF2B5EF4-FFF2-40B4-BE49-F238E27FC236}">
                <a16:creationId xmlns:a16="http://schemas.microsoft.com/office/drawing/2014/main" id="{C38B17EA-A401-4822-ABF5-16E41B3D567C}"/>
              </a:ext>
            </a:extLst>
          </p:cNvPr>
          <p:cNvPicPr>
            <a:picLocks noChangeAspect="1"/>
          </p:cNvPicPr>
          <p:nvPr/>
        </p:nvPicPr>
        <p:blipFill>
          <a:blip r:embed="rId4"/>
          <a:stretch>
            <a:fillRect/>
          </a:stretch>
        </p:blipFill>
        <p:spPr>
          <a:xfrm>
            <a:off x="434061" y="3381178"/>
            <a:ext cx="7087617" cy="3157735"/>
          </a:xfrm>
          <a:prstGeom prst="rect">
            <a:avLst/>
          </a:prstGeom>
        </p:spPr>
      </p:pic>
      <p:sp>
        <p:nvSpPr>
          <p:cNvPr id="4" name="TextBox 3">
            <a:extLst>
              <a:ext uri="{FF2B5EF4-FFF2-40B4-BE49-F238E27FC236}">
                <a16:creationId xmlns:a16="http://schemas.microsoft.com/office/drawing/2014/main" id="{FAEA99E5-AA71-4DB3-A680-D64A7F8EB50E}"/>
              </a:ext>
            </a:extLst>
          </p:cNvPr>
          <p:cNvSpPr txBox="1"/>
          <p:nvPr/>
        </p:nvSpPr>
        <p:spPr>
          <a:xfrm>
            <a:off x="7767484" y="3569110"/>
            <a:ext cx="3854245" cy="2031325"/>
          </a:xfrm>
          <a:prstGeom prst="rect">
            <a:avLst/>
          </a:prstGeom>
          <a:noFill/>
        </p:spPr>
        <p:txBody>
          <a:bodyPr wrap="square" rtlCol="0">
            <a:spAutoFit/>
          </a:bodyPr>
          <a:lstStyle/>
          <a:p>
            <a:r>
              <a:rPr lang="en-US" b="1"/>
              <a:t>Serialization</a:t>
            </a:r>
            <a:r>
              <a:rPr lang="en-US"/>
              <a:t> is a process of converting an object into a sequence of bytes which can be persisted to a disk or database or can be sent through streams. The reverse process of creating object from sequence of bytes is called </a:t>
            </a:r>
            <a:r>
              <a:rPr lang="en-US" b="1"/>
              <a:t>deserialization</a:t>
            </a:r>
            <a:r>
              <a:rPr lang="en-US"/>
              <a:t>.</a:t>
            </a:r>
            <a:endParaRPr lang="en-US" dirty="0"/>
          </a:p>
        </p:txBody>
      </p:sp>
    </p:spTree>
    <p:custDataLst>
      <p:tags r:id="rId1"/>
    </p:custDataLst>
    <p:extLst>
      <p:ext uri="{BB962C8B-B14F-4D97-AF65-F5344CB8AC3E}">
        <p14:creationId xmlns:p14="http://schemas.microsoft.com/office/powerpoint/2010/main" val="3911134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714999" y="152400"/>
            <a:ext cx="6081889" cy="715962"/>
          </a:xfrm>
        </p:spPr>
        <p:txBody>
          <a:bodyPr/>
          <a:lstStyle/>
          <a:p>
            <a:pPr eaLnBrk="1" hangingPunct="1"/>
            <a:r>
              <a:rPr lang="en-US" dirty="0"/>
              <a:t>2017-A9-Using Components with Known Vulnerabilities</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47</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2" y="1919111"/>
            <a:ext cx="11525956" cy="1969770"/>
          </a:xfrm>
          <a:prstGeom prst="rect">
            <a:avLst/>
          </a:prstGeom>
          <a:noFill/>
        </p:spPr>
        <p:txBody>
          <a:bodyPr wrap="square" rtlCol="0">
            <a:spAutoFit/>
          </a:bodyPr>
          <a:lstStyle/>
          <a:p>
            <a:r>
              <a:rPr lang="en-US" sz="3200" b="1" dirty="0"/>
              <a:t>Using Components with Known Vulnerabilities</a:t>
            </a:r>
            <a:endParaRPr lang="en-US" sz="3200" dirty="0"/>
          </a:p>
          <a:p>
            <a:pPr marL="285750" indent="-285750">
              <a:buFont typeface="Arial" panose="020B0604020202020204" pitchFamily="34" charset="0"/>
              <a:buChar char="•"/>
            </a:pPr>
            <a:endParaRPr lang="en-US" dirty="0"/>
          </a:p>
          <a:p>
            <a:r>
              <a:rPr lang="en-US" dirty="0"/>
              <a:t>Components, such as libraries, frameworks, and other software modules, run with the same privileges as the application. If a vulnerable component is exploited, such an attack can facilitate serious data loss or server takeover. Applications and APIs using components with known vulnerabilities may undermine application defenses and enable various attacks and impacts.</a:t>
            </a:r>
          </a:p>
        </p:txBody>
      </p:sp>
    </p:spTree>
    <p:custDataLst>
      <p:tags r:id="rId1"/>
    </p:custDataLst>
    <p:extLst>
      <p:ext uri="{BB962C8B-B14F-4D97-AF65-F5344CB8AC3E}">
        <p14:creationId xmlns:p14="http://schemas.microsoft.com/office/powerpoint/2010/main" val="2177796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723003" y="152400"/>
            <a:ext cx="7073886" cy="715962"/>
          </a:xfrm>
        </p:spPr>
        <p:txBody>
          <a:bodyPr/>
          <a:lstStyle/>
          <a:p>
            <a:pPr eaLnBrk="1" hangingPunct="1"/>
            <a:r>
              <a:rPr lang="en-US" dirty="0"/>
              <a:t>2017-A9-Insufficient Logging &amp; Monitoring</a:t>
            </a:r>
          </a:p>
        </p:txBody>
      </p:sp>
      <p:sp>
        <p:nvSpPr>
          <p:cNvPr id="5" name="Slide Number Placeholder 5"/>
          <p:cNvSpPr>
            <a:spLocks noGrp="1"/>
          </p:cNvSpPr>
          <p:nvPr>
            <p:ph type="sldNum" sz="quarter" idx="4294967295"/>
          </p:nvPr>
        </p:nvSpPr>
        <p:spPr>
          <a:xfrm>
            <a:off x="8077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B213A299-4B70-44C0-9573-A40A0A56C89D}" type="slidenum">
              <a:rPr lang="en-US">
                <a:solidFill>
                  <a:prstClr val="black">
                    <a:tint val="75000"/>
                  </a:prstClr>
                </a:solidFill>
                <a:latin typeface="Calibri"/>
              </a:rPr>
              <a:pPr defTabSz="914400"/>
              <a:t>48</a:t>
            </a:fld>
            <a:endParaRPr lang="en-US">
              <a:solidFill>
                <a:prstClr val="black">
                  <a:tint val="75000"/>
                </a:prstClr>
              </a:solidFill>
              <a:latin typeface="Calibri"/>
            </a:endParaRPr>
          </a:p>
        </p:txBody>
      </p:sp>
      <p:sp>
        <p:nvSpPr>
          <p:cNvPr id="2" name="TextBox 1">
            <a:extLst>
              <a:ext uri="{FF2B5EF4-FFF2-40B4-BE49-F238E27FC236}">
                <a16:creationId xmlns:a16="http://schemas.microsoft.com/office/drawing/2014/main" id="{9D012919-6844-40CC-9B21-982D8BD840EA}"/>
              </a:ext>
            </a:extLst>
          </p:cNvPr>
          <p:cNvSpPr txBox="1"/>
          <p:nvPr/>
        </p:nvSpPr>
        <p:spPr>
          <a:xfrm>
            <a:off x="270932" y="1919111"/>
            <a:ext cx="11525956" cy="1969770"/>
          </a:xfrm>
          <a:prstGeom prst="rect">
            <a:avLst/>
          </a:prstGeom>
          <a:noFill/>
        </p:spPr>
        <p:txBody>
          <a:bodyPr wrap="square" rtlCol="0">
            <a:spAutoFit/>
          </a:bodyPr>
          <a:lstStyle/>
          <a:p>
            <a:r>
              <a:rPr lang="en-US" sz="3200" b="1" dirty="0"/>
              <a:t>Insufficient Logging &amp; Monitoring</a:t>
            </a:r>
            <a:endParaRPr lang="en-US" sz="3200" dirty="0"/>
          </a:p>
          <a:p>
            <a:pPr marL="285750" indent="-285750">
              <a:buFont typeface="Arial" panose="020B0604020202020204" pitchFamily="34" charset="0"/>
              <a:buChar char="•"/>
            </a:pPr>
            <a:endParaRPr lang="en-US" dirty="0"/>
          </a:p>
          <a:p>
            <a:r>
              <a:rPr lang="en-US" dirty="0"/>
              <a:t>Insufficient logging and monitoring, coupled with missing or ineffective integration with incident response, allows attackers to further attack systems, maintain persistence, pivot to more systems, and tamper, extract, or destroy data. Most breach studies show time to detect a breach is over 200 days, typically detected by external parties rather than internal processes or monitoring.</a:t>
            </a:r>
          </a:p>
        </p:txBody>
      </p:sp>
    </p:spTree>
    <p:custDataLst>
      <p:tags r:id="rId1"/>
    </p:custDataLst>
    <p:extLst>
      <p:ext uri="{BB962C8B-B14F-4D97-AF65-F5344CB8AC3E}">
        <p14:creationId xmlns:p14="http://schemas.microsoft.com/office/powerpoint/2010/main" val="3220579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5"/>
          <p:cNvSpPr>
            <a:spLocks noGrp="1" noChangeArrowheads="1"/>
          </p:cNvSpPr>
          <p:nvPr>
            <p:ph type="ctrTitle"/>
          </p:nvPr>
        </p:nvSpPr>
        <p:spPr>
          <a:xfrm>
            <a:off x="1828800" y="2438400"/>
            <a:ext cx="8447484" cy="1821656"/>
          </a:xfrm>
          <a:noFill/>
          <a:ln/>
        </p:spPr>
        <p:txBody>
          <a:bodyPr/>
          <a:lstStyle/>
          <a:p>
            <a:br>
              <a:rPr lang="en-US" sz="4800" dirty="0">
                <a:solidFill>
                  <a:schemeClr val="tx1"/>
                </a:solidFill>
              </a:rPr>
            </a:br>
            <a:r>
              <a:rPr lang="en-US" sz="4800" dirty="0">
                <a:solidFill>
                  <a:schemeClr val="tx1"/>
                </a:solidFill>
              </a:rPr>
              <a:t>OWASP Top-10 2017</a:t>
            </a:r>
            <a:br>
              <a:rPr lang="en-US" sz="4800"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740825139"/>
      </p:ext>
    </p:extLst>
  </p:cSld>
  <p:clrMapOvr>
    <a:masterClrMapping/>
  </p:clrMapOvr>
  <p:transition>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WHOAMI – Joe oriel</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lstStyle/>
          <a:p>
            <a:r>
              <a:rPr lang="en-US" dirty="0"/>
              <a:t>Degree in Digital Forensics from Bloomsburg University</a:t>
            </a:r>
          </a:p>
          <a:p>
            <a:endParaRPr lang="en-US" dirty="0"/>
          </a:p>
          <a:p>
            <a:r>
              <a:rPr lang="en-US" dirty="0"/>
              <a:t>Started working for Geisinger in 2016</a:t>
            </a:r>
          </a:p>
          <a:p>
            <a:endParaRPr lang="en-US" dirty="0"/>
          </a:p>
          <a:p>
            <a:r>
              <a:rPr lang="en-US" dirty="0"/>
              <a:t>Originally from Lehighton pa</a:t>
            </a:r>
          </a:p>
          <a:p>
            <a:endParaRPr lang="en-US" dirty="0"/>
          </a:p>
          <a:p>
            <a:r>
              <a:rPr lang="en-US" dirty="0"/>
              <a:t>Member of the Incident Response Team specializing in next generation endpoint protection</a:t>
            </a:r>
          </a:p>
          <a:p>
            <a:endParaRPr lang="en-US" dirty="0"/>
          </a:p>
          <a:p>
            <a:r>
              <a:rPr lang="en-US" dirty="0"/>
              <a:t>Enjoy any outdoor activity and wood/metal working</a:t>
            </a:r>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706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Cross site Scripting</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5585604"/>
          </a:xfrm>
        </p:spPr>
        <p:txBody>
          <a:bodyPr>
            <a:normAutofit/>
          </a:bodyPr>
          <a:lstStyle/>
          <a:p>
            <a:pPr marL="0" indent="0">
              <a:buNone/>
            </a:pPr>
            <a:r>
              <a:rPr lang="en-US" dirty="0"/>
              <a:t>Recommended Reading – </a:t>
            </a:r>
          </a:p>
          <a:p>
            <a:r>
              <a:rPr lang="en-US" dirty="0"/>
              <a:t>Web Application Hacker’s Handbook (2nd Edition) - Chapter 12 - Attacking Users: Cross-Site Scripting</a:t>
            </a:r>
          </a:p>
          <a:p>
            <a:endParaRPr lang="en-US" dirty="0"/>
          </a:p>
          <a:p>
            <a:endParaRPr lang="en-US" dirty="0"/>
          </a:p>
          <a:p>
            <a:r>
              <a:rPr lang="en-US" dirty="0"/>
              <a:t>OWASP Testing Guide 4.0 - 4.8.1 Testing for Reflected Cross Site Scripting (OTG-INPVAL-001), 4.8.2 Testing for Stored Cross Site Scripting (OTG-INPVAL-002), 4.12.1 Testing for DOM based Cross Site Scripting (OTG-CLIENT-001)</a:t>
            </a:r>
          </a:p>
          <a:p>
            <a:endParaRPr lang="en-US" dirty="0"/>
          </a:p>
          <a:p>
            <a:endParaRPr lang="en-US" dirty="0"/>
          </a:p>
          <a:p>
            <a:r>
              <a:rPr lang="en-US" dirty="0"/>
              <a:t>Mozilla Developer Network - Web Docs - Introduction to the DOM</a:t>
            </a:r>
          </a:p>
          <a:p>
            <a:pPr marL="0" indent="0">
              <a:buNone/>
            </a:pPr>
            <a:r>
              <a:rPr lang="en-US" dirty="0">
                <a:hlinkClick r:id="rId2"/>
              </a:rPr>
              <a:t>https://developer.mozilla.org/en-US/docs/Web/API/Document_Object_Model/Introduction</a:t>
            </a: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168943-7FD1-4A29-80E5-472458859515}"/>
              </a:ext>
            </a:extLst>
          </p:cNvPr>
          <p:cNvPicPr>
            <a:picLocks noChangeAspect="1"/>
          </p:cNvPicPr>
          <p:nvPr/>
        </p:nvPicPr>
        <p:blipFill>
          <a:blip r:embed="rId4"/>
          <a:stretch>
            <a:fillRect/>
          </a:stretch>
        </p:blipFill>
        <p:spPr>
          <a:xfrm>
            <a:off x="10835937" y="552450"/>
            <a:ext cx="1148751" cy="1462696"/>
          </a:xfrm>
          <a:prstGeom prst="rect">
            <a:avLst/>
          </a:prstGeom>
        </p:spPr>
      </p:pic>
      <p:pic>
        <p:nvPicPr>
          <p:cNvPr id="5" name="Picture 4">
            <a:extLst>
              <a:ext uri="{FF2B5EF4-FFF2-40B4-BE49-F238E27FC236}">
                <a16:creationId xmlns:a16="http://schemas.microsoft.com/office/drawing/2014/main" id="{B2F5A972-F4DC-4D48-956D-747E5F817213}"/>
              </a:ext>
            </a:extLst>
          </p:cNvPr>
          <p:cNvPicPr>
            <a:picLocks noChangeAspect="1"/>
          </p:cNvPicPr>
          <p:nvPr/>
        </p:nvPicPr>
        <p:blipFill>
          <a:blip r:embed="rId5"/>
          <a:stretch>
            <a:fillRect/>
          </a:stretch>
        </p:blipFill>
        <p:spPr>
          <a:xfrm>
            <a:off x="10956242" y="2934586"/>
            <a:ext cx="1028495" cy="1350336"/>
          </a:xfrm>
          <a:prstGeom prst="rect">
            <a:avLst/>
          </a:prstGeom>
        </p:spPr>
      </p:pic>
    </p:spTree>
    <p:extLst>
      <p:ext uri="{BB962C8B-B14F-4D97-AF65-F5344CB8AC3E}">
        <p14:creationId xmlns:p14="http://schemas.microsoft.com/office/powerpoint/2010/main" val="4107559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Cross site Scripting</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normAutofit/>
          </a:bodyPr>
          <a:lstStyle/>
          <a:p>
            <a:r>
              <a:rPr lang="en-US" dirty="0"/>
              <a:t>What is XSS?</a:t>
            </a:r>
          </a:p>
          <a:p>
            <a:r>
              <a:rPr lang="en-US" dirty="0"/>
              <a:t>When/Where do you find it</a:t>
            </a:r>
          </a:p>
          <a:p>
            <a:r>
              <a:rPr lang="en-US" dirty="0"/>
              <a:t>How do you find it</a:t>
            </a:r>
          </a:p>
          <a:p>
            <a:r>
              <a:rPr lang="en-US" dirty="0"/>
              <a:t>Impact?</a:t>
            </a:r>
          </a:p>
          <a:p>
            <a:r>
              <a:rPr lang="en-US" dirty="0"/>
              <a:t>What can you really do with XSS?</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406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What is </a:t>
            </a:r>
            <a:r>
              <a:rPr lang="en-US" dirty="0" err="1"/>
              <a:t>xss</a:t>
            </a:r>
            <a:endParaRPr lang="en-US" dirty="0"/>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5117284"/>
          </a:xfrm>
        </p:spPr>
        <p:txBody>
          <a:bodyPr>
            <a:normAutofit/>
          </a:bodyPr>
          <a:lstStyle/>
          <a:p>
            <a:r>
              <a:rPr lang="en-US" dirty="0"/>
              <a:t>Cross-site scripting is one of the oldest web application attacks known and is dated around 1996-1998 when it was possible to control frames within a web page through injected code, thus “crossing” the website boundaries.</a:t>
            </a:r>
          </a:p>
          <a:p>
            <a:endParaRPr lang="en-US" dirty="0"/>
          </a:p>
          <a:p>
            <a:r>
              <a:rPr lang="en-US" dirty="0"/>
              <a:t>Currently, it is still on top of the OWASP Top 10; this clearly goes to show how much of a threat this really is!</a:t>
            </a:r>
          </a:p>
          <a:p>
            <a:endParaRPr lang="en-US" dirty="0"/>
          </a:p>
          <a:p>
            <a:r>
              <a:rPr lang="en-US" dirty="0"/>
              <a:t>is a web application vulnerability that occurs when </a:t>
            </a:r>
            <a:r>
              <a:rPr lang="en-US" b="1" dirty="0"/>
              <a:t>untrusted data </a:t>
            </a:r>
            <a:r>
              <a:rPr lang="en-US" dirty="0"/>
              <a:t>from the user is processed by the web application without validation and is reflected back to the browser without encoding or escaping, resulting in code execution at the browser engine.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95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5117284"/>
          </a:xfrm>
        </p:spPr>
        <p:txBody>
          <a:bodyPr>
            <a:normAutofit/>
          </a:bodyPr>
          <a:lstStyle/>
          <a:p>
            <a:pPr marL="0" indent="0">
              <a:lnSpc>
                <a:spcPct val="100000"/>
              </a:lnSpc>
              <a:buNone/>
            </a:pPr>
            <a:r>
              <a:rPr lang="en-US" b="1" dirty="0"/>
              <a:t>OWASP types - Industry</a:t>
            </a:r>
          </a:p>
          <a:p>
            <a:pPr>
              <a:lnSpc>
                <a:spcPct val="100000"/>
              </a:lnSpc>
            </a:pPr>
            <a:r>
              <a:rPr lang="en-US" b="1" dirty="0"/>
              <a:t>Reflective or Non-Persistent </a:t>
            </a:r>
          </a:p>
          <a:p>
            <a:pPr>
              <a:lnSpc>
                <a:spcPct val="100000"/>
              </a:lnSpc>
            </a:pPr>
            <a:r>
              <a:rPr lang="en-US" b="1" dirty="0"/>
              <a:t>Stored</a:t>
            </a:r>
          </a:p>
          <a:p>
            <a:pPr>
              <a:lnSpc>
                <a:spcPct val="100000"/>
              </a:lnSpc>
            </a:pPr>
            <a:r>
              <a:rPr lang="en-US" b="1" dirty="0"/>
              <a:t>DOM</a:t>
            </a:r>
          </a:p>
          <a:p>
            <a:pPr marL="0" indent="0">
              <a:lnSpc>
                <a:spcPct val="100000"/>
              </a:lnSpc>
              <a:buNone/>
            </a:pPr>
            <a:r>
              <a:rPr lang="en-US" sz="1800" b="1" dirty="0"/>
              <a:t>Additional:</a:t>
            </a:r>
          </a:p>
          <a:p>
            <a:pPr>
              <a:lnSpc>
                <a:spcPct val="100000"/>
              </a:lnSpc>
            </a:pPr>
            <a:r>
              <a:rPr lang="en-US" sz="1800" b="1" dirty="0">
                <a:solidFill>
                  <a:srgbClr val="0070C0"/>
                </a:solidFill>
              </a:rPr>
              <a:t>Blind</a:t>
            </a:r>
          </a:p>
          <a:p>
            <a:pPr>
              <a:lnSpc>
                <a:spcPct val="100000"/>
              </a:lnSpc>
            </a:pPr>
            <a:r>
              <a:rPr lang="en-US" sz="1800" b="1" dirty="0">
                <a:solidFill>
                  <a:srgbClr val="0070C0"/>
                </a:solidFill>
              </a:rPr>
              <a:t>Flash-based - Adobe</a:t>
            </a:r>
          </a:p>
          <a:p>
            <a:pPr>
              <a:lnSpc>
                <a:spcPct val="100000"/>
              </a:lnSpc>
            </a:pPr>
            <a:r>
              <a:rPr lang="en-US" sz="1800" b="1" dirty="0">
                <a:solidFill>
                  <a:srgbClr val="0070C0"/>
                </a:solidFill>
              </a:rPr>
              <a:t>Self</a:t>
            </a:r>
          </a:p>
          <a:p>
            <a:pPr>
              <a:lnSpc>
                <a:spcPct val="100000"/>
              </a:lnSpc>
            </a:pPr>
            <a:r>
              <a:rPr lang="en-US" sz="1800" b="1" dirty="0">
                <a:solidFill>
                  <a:srgbClr val="0070C0"/>
                </a:solidFill>
              </a:rPr>
              <a:t>Mutation</a:t>
            </a:r>
          </a:p>
          <a:p>
            <a:pPr>
              <a:lnSpc>
                <a:spcPct val="100000"/>
              </a:lnSpc>
            </a:pPr>
            <a:r>
              <a:rPr lang="en-US" sz="1800" b="1" dirty="0">
                <a:solidFill>
                  <a:srgbClr val="0070C0"/>
                </a:solidFill>
              </a:rPr>
              <a:t>RPO – Relative Path Overwrite</a:t>
            </a:r>
          </a:p>
          <a:p>
            <a:pPr>
              <a:lnSpc>
                <a:spcPct val="100000"/>
              </a:lnSpc>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7448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3" name="Content Placeholder 2">
            <a:extLst>
              <a:ext uri="{FF2B5EF4-FFF2-40B4-BE49-F238E27FC236}">
                <a16:creationId xmlns:a16="http://schemas.microsoft.com/office/drawing/2014/main" id="{63ECBE16-E616-4A10-9DB4-B80C91B82627}"/>
              </a:ext>
            </a:extLst>
          </p:cNvPr>
          <p:cNvPicPr>
            <a:picLocks noGrp="1" noChangeAspect="1"/>
          </p:cNvPicPr>
          <p:nvPr>
            <p:ph idx="1"/>
          </p:nvPr>
        </p:nvPicPr>
        <p:blipFill>
          <a:blip r:embed="rId2"/>
          <a:stretch>
            <a:fillRect/>
          </a:stretch>
        </p:blipFill>
        <p:spPr>
          <a:xfrm>
            <a:off x="1000601" y="2298583"/>
            <a:ext cx="9531907" cy="2669343"/>
          </a:xfrm>
          <a:prstGeom prst="rect">
            <a:avLst/>
          </a:prstGeom>
        </p:spPr>
      </p:pic>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7529DB5-1547-44DA-8ECA-A95D001F72CF}"/>
              </a:ext>
            </a:extLst>
          </p:cNvPr>
          <p:cNvSpPr/>
          <p:nvPr/>
        </p:nvSpPr>
        <p:spPr>
          <a:xfrm>
            <a:off x="1327355" y="5427094"/>
            <a:ext cx="8809703" cy="707886"/>
          </a:xfrm>
          <a:prstGeom prst="rect">
            <a:avLst/>
          </a:prstGeom>
        </p:spPr>
        <p:txBody>
          <a:bodyPr wrap="square">
            <a:spAutoFit/>
          </a:bodyPr>
          <a:lstStyle/>
          <a:p>
            <a:r>
              <a:rPr lang="en-US" sz="4000" dirty="0"/>
              <a:t>May be called Non-Persistent</a:t>
            </a:r>
          </a:p>
        </p:txBody>
      </p:sp>
    </p:spTree>
    <p:extLst>
      <p:ext uri="{BB962C8B-B14F-4D97-AF65-F5344CB8AC3E}">
        <p14:creationId xmlns:p14="http://schemas.microsoft.com/office/powerpoint/2010/main" val="3312469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Stored</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23218FA8-208A-40E6-B5F3-A3768E554081}"/>
              </a:ext>
            </a:extLst>
          </p:cNvPr>
          <p:cNvPicPr>
            <a:picLocks noGrp="1" noChangeAspect="1"/>
          </p:cNvPicPr>
          <p:nvPr>
            <p:ph idx="1"/>
          </p:nvPr>
        </p:nvPicPr>
        <p:blipFill>
          <a:blip r:embed="rId3"/>
          <a:stretch>
            <a:fillRect/>
          </a:stretch>
        </p:blipFill>
        <p:spPr>
          <a:xfrm>
            <a:off x="592139" y="2143902"/>
            <a:ext cx="10088992" cy="2909878"/>
          </a:xfrm>
          <a:prstGeom prst="rect">
            <a:avLst/>
          </a:prstGeom>
        </p:spPr>
      </p:pic>
    </p:spTree>
    <p:extLst>
      <p:ext uri="{BB962C8B-B14F-4D97-AF65-F5344CB8AC3E}">
        <p14:creationId xmlns:p14="http://schemas.microsoft.com/office/powerpoint/2010/main" val="1960347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DOM</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F4D335D2-4846-4473-B565-4A3F211478CB}"/>
              </a:ext>
            </a:extLst>
          </p:cNvPr>
          <p:cNvPicPr>
            <a:picLocks noGrp="1" noChangeAspect="1"/>
          </p:cNvPicPr>
          <p:nvPr>
            <p:ph idx="1"/>
          </p:nvPr>
        </p:nvPicPr>
        <p:blipFill>
          <a:blip r:embed="rId3"/>
          <a:stretch>
            <a:fillRect/>
          </a:stretch>
        </p:blipFill>
        <p:spPr>
          <a:xfrm>
            <a:off x="1459936" y="2102865"/>
            <a:ext cx="7790476" cy="3123809"/>
          </a:xfrm>
          <a:prstGeom prst="rect">
            <a:avLst/>
          </a:prstGeom>
        </p:spPr>
      </p:pic>
      <p:sp>
        <p:nvSpPr>
          <p:cNvPr id="7" name="TextBox 6">
            <a:extLst>
              <a:ext uri="{FF2B5EF4-FFF2-40B4-BE49-F238E27FC236}">
                <a16:creationId xmlns:a16="http://schemas.microsoft.com/office/drawing/2014/main" id="{5378C616-59C8-4B30-8475-91E27F45FDF6}"/>
              </a:ext>
            </a:extLst>
          </p:cNvPr>
          <p:cNvSpPr txBox="1"/>
          <p:nvPr/>
        </p:nvSpPr>
        <p:spPr>
          <a:xfrm>
            <a:off x="-68826" y="5779977"/>
            <a:ext cx="12260826" cy="861774"/>
          </a:xfrm>
          <a:prstGeom prst="rect">
            <a:avLst/>
          </a:prstGeom>
          <a:noFill/>
        </p:spPr>
        <p:txBody>
          <a:bodyPr wrap="square" rtlCol="0">
            <a:spAutoFit/>
          </a:bodyPr>
          <a:lstStyle/>
          <a:p>
            <a:pPr algn="ctr"/>
            <a:r>
              <a:rPr lang="en-US" sz="1400" dirty="0"/>
              <a:t>Document Object Model </a:t>
            </a:r>
            <a:r>
              <a:rPr lang="en-US" sz="1600" dirty="0"/>
              <a:t>- </a:t>
            </a:r>
            <a:r>
              <a:rPr lang="en-US" sz="1600" dirty="0">
                <a:hlinkClick r:id="rId4"/>
              </a:rPr>
              <a:t>https://developer.mozilla.org/en-US/docs/Web/API/Document_Object_Model/Introduction</a:t>
            </a:r>
            <a:endParaRPr lang="en-US" sz="1600" dirty="0"/>
          </a:p>
          <a:p>
            <a:endParaRPr lang="en-US" sz="1600" dirty="0"/>
          </a:p>
          <a:p>
            <a:endParaRPr lang="en-US" dirty="0"/>
          </a:p>
        </p:txBody>
      </p:sp>
    </p:spTree>
    <p:extLst>
      <p:ext uri="{BB962C8B-B14F-4D97-AF65-F5344CB8AC3E}">
        <p14:creationId xmlns:p14="http://schemas.microsoft.com/office/powerpoint/2010/main" val="1542159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Reflective</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dirty="0"/>
              <a:t>Reflective is most basic and easiest to understand</a:t>
            </a:r>
          </a:p>
          <a:p>
            <a:pPr marL="0" indent="0">
              <a:buNone/>
            </a:pPr>
            <a:endParaRPr lang="en-US" dirty="0"/>
          </a:p>
          <a:p>
            <a:r>
              <a:rPr lang="en-US" dirty="0"/>
              <a:t>Simplest to discover</a:t>
            </a:r>
          </a:p>
          <a:p>
            <a:endParaRPr lang="en-US" dirty="0"/>
          </a:p>
        </p:txBody>
      </p:sp>
    </p:spTree>
    <p:extLst>
      <p:ext uri="{BB962C8B-B14F-4D97-AF65-F5344CB8AC3E}">
        <p14:creationId xmlns:p14="http://schemas.microsoft.com/office/powerpoint/2010/main" val="2422950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Reflective - Encoding</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b="1" dirty="0"/>
              <a:t>URL Encoding – or called Percent encoding -</a:t>
            </a:r>
            <a:r>
              <a:rPr lang="en-US" dirty="0"/>
              <a:t> </a:t>
            </a:r>
            <a:r>
              <a:rPr lang="en-US" b="1" dirty="0"/>
              <a:t>Plays an important role</a:t>
            </a:r>
          </a:p>
          <a:p>
            <a:r>
              <a:rPr lang="en-US" b="1" dirty="0"/>
              <a:t>Characters to be encoded - </a:t>
            </a:r>
            <a:r>
              <a:rPr lang="en-US" b="1" dirty="0">
                <a:latin typeface="Arial" panose="020B0604020202020204" pitchFamily="34" charset="0"/>
                <a:cs typeface="Arial" panose="020B0604020202020204" pitchFamily="34" charset="0"/>
              </a:rPr>
              <a:t>/\=&lt;&gt;?+&amp;”;:</a:t>
            </a:r>
          </a:p>
          <a:p>
            <a:pPr lvl="1"/>
            <a:r>
              <a:rPr lang="en-US" dirty="0"/>
              <a:t>Before - &lt;script&gt;alert(1)&lt;/script&gt;</a:t>
            </a:r>
          </a:p>
          <a:p>
            <a:pPr lvl="1"/>
            <a:r>
              <a:rPr lang="en-US" dirty="0"/>
              <a:t>After - </a:t>
            </a:r>
            <a:r>
              <a:rPr lang="de-DE" dirty="0"/>
              <a:t>%3Cscript%3Ealert%281%29%3C%2Fscript%3E</a:t>
            </a:r>
          </a:p>
          <a:p>
            <a:pPr lvl="1"/>
            <a:endParaRPr lang="de-DE" dirty="0"/>
          </a:p>
          <a:p>
            <a:pPr marL="274320" lvl="1" indent="0">
              <a:buNone/>
            </a:pPr>
            <a:r>
              <a:rPr lang="de-DE" dirty="0"/>
              <a:t>Http://site.com/?name=</a:t>
            </a:r>
            <a:r>
              <a:rPr lang="en-US" dirty="0"/>
              <a:t>&lt;script&gt;alert(1)&lt;/script&gt;</a:t>
            </a:r>
          </a:p>
          <a:p>
            <a:pPr marL="274320" lvl="1" indent="0">
              <a:buNone/>
            </a:pPr>
            <a:r>
              <a:rPr lang="de-DE" dirty="0"/>
              <a:t>Http://site.com/?name= %3Cscript%3Ealert%281%29%3C%2Fscript%3E</a:t>
            </a:r>
            <a:endParaRPr lang="en-US" dirty="0"/>
          </a:p>
          <a:p>
            <a:pPr lvl="1"/>
            <a:endParaRPr lang="de-DE" dirty="0"/>
          </a:p>
          <a:p>
            <a:pPr lvl="1"/>
            <a:endParaRPr lang="de-DE" dirty="0"/>
          </a:p>
          <a:p>
            <a:pPr lvl="1"/>
            <a:r>
              <a:rPr lang="en-US" dirty="0"/>
              <a:t>May assist in defeating blacklist or whitelist and style filters</a:t>
            </a:r>
          </a:p>
          <a:p>
            <a:pPr marL="274320" lvl="1" indent="0">
              <a:buNone/>
            </a:pPr>
            <a:endParaRPr lang="en-US" dirty="0"/>
          </a:p>
        </p:txBody>
      </p:sp>
    </p:spTree>
    <p:extLst>
      <p:ext uri="{BB962C8B-B14F-4D97-AF65-F5344CB8AC3E}">
        <p14:creationId xmlns:p14="http://schemas.microsoft.com/office/powerpoint/2010/main" val="38868897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Discovery</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b="1" dirty="0"/>
              <a:t>Reflection test </a:t>
            </a:r>
          </a:p>
          <a:p>
            <a:pPr lvl="1"/>
            <a:r>
              <a:rPr lang="en-US" dirty="0"/>
              <a:t>Unique string 3133731337</a:t>
            </a:r>
          </a:p>
          <a:p>
            <a:pPr marL="548640" lvl="2" indent="0">
              <a:buNone/>
            </a:pPr>
            <a:endParaRPr lang="en-US" dirty="0"/>
          </a:p>
          <a:p>
            <a:r>
              <a:rPr lang="en-US" b="1" dirty="0"/>
              <a:t>Filter test</a:t>
            </a:r>
            <a:r>
              <a:rPr lang="en-US" dirty="0"/>
              <a:t>- what gets encoded vs what doesn’t </a:t>
            </a:r>
          </a:p>
          <a:p>
            <a:pPr lvl="1"/>
            <a:r>
              <a:rPr lang="en-US" dirty="0">
                <a:latin typeface="Arial" panose="020B0604020202020204" pitchFamily="34" charset="0"/>
                <a:cs typeface="Arial" panose="020B0604020202020204" pitchFamily="34" charset="0"/>
              </a:rPr>
              <a:t>()/\=&lt;&gt;?+&amp;”; //{}</a:t>
            </a:r>
          </a:p>
          <a:p>
            <a:endParaRPr lang="en-US" dirty="0"/>
          </a:p>
          <a:p>
            <a:r>
              <a:rPr lang="en-US" b="1" dirty="0"/>
              <a:t>Proof of Concept payload</a:t>
            </a:r>
          </a:p>
          <a:p>
            <a:pPr lvl="1"/>
            <a:r>
              <a:rPr lang="en-US" dirty="0"/>
              <a:t>&lt;script&gt;alert(</a:t>
            </a:r>
            <a:r>
              <a:rPr lang="en-US" dirty="0" err="1"/>
              <a:t>document.domain</a:t>
            </a:r>
            <a:r>
              <a:rPr lang="en-US" dirty="0"/>
              <a:t>)&lt;/script</a:t>
            </a:r>
          </a:p>
          <a:p>
            <a:pPr lvl="1"/>
            <a:r>
              <a:rPr lang="en-US" dirty="0"/>
              <a:t>&lt;script&gt;alert(31337)&lt;/script</a:t>
            </a:r>
          </a:p>
          <a:p>
            <a:pPr lvl="1"/>
            <a:endParaRPr lang="en-US" dirty="0"/>
          </a:p>
          <a:p>
            <a:pPr lvl="1"/>
            <a:endParaRPr lang="en-US" dirty="0"/>
          </a:p>
          <a:p>
            <a:endParaRPr lang="en-US" dirty="0"/>
          </a:p>
        </p:txBody>
      </p:sp>
    </p:spTree>
    <p:extLst>
      <p:ext uri="{BB962C8B-B14F-4D97-AF65-F5344CB8AC3E}">
        <p14:creationId xmlns:p14="http://schemas.microsoft.com/office/powerpoint/2010/main" val="24657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subTitle" idx="4294967295"/>
          </p:nvPr>
        </p:nvSpPr>
        <p:spPr>
          <a:xfrm>
            <a:off x="1524000" y="1216150"/>
            <a:ext cx="9144000" cy="1578000"/>
          </a:xfrm>
          <a:prstGeom prst="rect">
            <a:avLst/>
          </a:prstGeom>
          <a:noFill/>
          <a:ln>
            <a:noFill/>
          </a:ln>
        </p:spPr>
        <p:txBody>
          <a:bodyPr spcFirstLastPara="1" wrap="square" lIns="91425" tIns="91425" rIns="91425" bIns="91425" anchor="ctr" anchorCtr="0">
            <a:noAutofit/>
          </a:bodyPr>
          <a:lstStyle/>
          <a:p>
            <a:pPr marL="0" indent="0" algn="ctr">
              <a:spcBef>
                <a:spcPts val="0"/>
              </a:spcBef>
              <a:buNone/>
            </a:pPr>
            <a:r>
              <a:rPr lang="en" sz="9600" b="1">
                <a:solidFill>
                  <a:srgbClr val="FFFFFF"/>
                </a:solidFill>
              </a:rPr>
              <a:t>OWASP</a:t>
            </a:r>
            <a:endParaRPr sz="9600" b="1">
              <a:solidFill>
                <a:srgbClr val="FFFFFF"/>
              </a:solidFill>
            </a:endParaRPr>
          </a:p>
          <a:p>
            <a:pPr marL="0" indent="0" algn="ctr">
              <a:spcBef>
                <a:spcPts val="0"/>
              </a:spcBef>
              <a:buNone/>
            </a:pPr>
            <a:r>
              <a:rPr lang="en" sz="9600" i="1">
                <a:solidFill>
                  <a:srgbClr val="FFFFFF"/>
                </a:solidFill>
                <a:latin typeface="Ubuntu"/>
                <a:ea typeface="Ubuntu"/>
                <a:cs typeface="Ubuntu"/>
                <a:sym typeface="Ubuntu"/>
              </a:rPr>
              <a:t>2018 </a:t>
            </a:r>
            <a:endParaRPr/>
          </a:p>
          <a:p>
            <a:pPr marL="0" indent="0" algn="ctr">
              <a:spcBef>
                <a:spcPts val="0"/>
              </a:spcBef>
              <a:buNone/>
            </a:pPr>
            <a:endParaRPr sz="3000">
              <a:latin typeface="Ubuntu"/>
              <a:ea typeface="Ubuntu"/>
              <a:cs typeface="Ubuntu"/>
              <a:sym typeface="Ubuntu"/>
            </a:endParaRPr>
          </a:p>
        </p:txBody>
      </p:sp>
      <p:sp>
        <p:nvSpPr>
          <p:cNvPr id="38" name="Google Shape;38;p8"/>
          <p:cNvSpPr txBox="1"/>
          <p:nvPr/>
        </p:nvSpPr>
        <p:spPr>
          <a:xfrm>
            <a:off x="1516293" y="5740082"/>
            <a:ext cx="9156899" cy="1097999"/>
          </a:xfrm>
          <a:prstGeom prst="rect">
            <a:avLst/>
          </a:prstGeom>
          <a:solidFill>
            <a:srgbClr val="000000">
              <a:alpha val="39607"/>
            </a:srgbClr>
          </a:solidFill>
          <a:ln>
            <a:noFill/>
          </a:ln>
        </p:spPr>
        <p:txBody>
          <a:bodyPr spcFirstLastPara="1" wrap="square" lIns="91425" tIns="91425" rIns="91425" bIns="91425" anchor="ctr" anchorCtr="0">
            <a:noAutofit/>
          </a:bodyPr>
          <a:lstStyle/>
          <a:p>
            <a:pPr algn="ctr" defTabSz="914400">
              <a:buClr>
                <a:srgbClr val="000000"/>
              </a:buClr>
            </a:pPr>
            <a:endParaRPr sz="3000" b="1" kern="0">
              <a:solidFill>
                <a:srgbClr val="FFFFFF"/>
              </a:solidFill>
              <a:latin typeface="Ubuntu"/>
              <a:ea typeface="Ubuntu"/>
              <a:cs typeface="Ubuntu"/>
              <a:sym typeface="Ubuntu"/>
            </a:endParaRPr>
          </a:p>
        </p:txBody>
      </p:sp>
    </p:spTree>
    <p:extLst>
      <p:ext uri="{BB962C8B-B14F-4D97-AF65-F5344CB8AC3E}">
        <p14:creationId xmlns:p14="http://schemas.microsoft.com/office/powerpoint/2010/main" val="426633011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Injection points</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dirty="0"/>
              <a:t>URL query parameters</a:t>
            </a:r>
          </a:p>
          <a:p>
            <a:pPr lvl="1"/>
            <a:r>
              <a:rPr lang="en-US" dirty="0"/>
              <a:t>Search</a:t>
            </a:r>
          </a:p>
          <a:p>
            <a:r>
              <a:rPr lang="en-US" dirty="0"/>
              <a:t>POST parameters</a:t>
            </a:r>
          </a:p>
          <a:p>
            <a:pPr lvl="1"/>
            <a:r>
              <a:rPr lang="en-US" dirty="0"/>
              <a:t>Forms</a:t>
            </a:r>
          </a:p>
          <a:p>
            <a:pPr lvl="1"/>
            <a:r>
              <a:rPr lang="en-US" dirty="0"/>
              <a:t>Hidden forms</a:t>
            </a:r>
          </a:p>
          <a:p>
            <a:r>
              <a:rPr lang="en-US" dirty="0"/>
              <a:t>HTTP Headers</a:t>
            </a:r>
          </a:p>
          <a:p>
            <a:pPr lvl="1"/>
            <a:r>
              <a:rPr lang="en-US" dirty="0" err="1"/>
              <a:t>Useragent</a:t>
            </a:r>
            <a:endParaRPr lang="en-US" dirty="0"/>
          </a:p>
          <a:p>
            <a:pPr lvl="1"/>
            <a:r>
              <a:rPr lang="en-US" dirty="0" err="1"/>
              <a:t>Referer</a:t>
            </a:r>
            <a:endParaRPr lang="en-US" dirty="0"/>
          </a:p>
          <a:p>
            <a:pPr lvl="1"/>
            <a:r>
              <a:rPr lang="en-US" dirty="0"/>
              <a:t>Cookies</a:t>
            </a:r>
          </a:p>
          <a:p>
            <a:r>
              <a:rPr lang="en-US" dirty="0"/>
              <a:t>Context</a:t>
            </a:r>
          </a:p>
          <a:p>
            <a:pPr lvl="1"/>
            <a:r>
              <a:rPr lang="en-US" dirty="0"/>
              <a:t>HTML content =                 	&lt;div&gt;&lt;p&gt; Hello, 3133731337&lt;/p&gt;&lt;/div&gt;</a:t>
            </a:r>
          </a:p>
          <a:p>
            <a:pPr lvl="1"/>
            <a:r>
              <a:rPr lang="en-US" dirty="0"/>
              <a:t>Tag attribute= 		 &lt;input type=”text” name=”</a:t>
            </a:r>
            <a:r>
              <a:rPr lang="en-US" dirty="0" err="1"/>
              <a:t>xss</a:t>
            </a:r>
            <a:r>
              <a:rPr lang="en-US" dirty="0"/>
              <a:t>” value=” 3133731337”&gt;</a:t>
            </a:r>
          </a:p>
          <a:p>
            <a:pPr lvl="1"/>
            <a:r>
              <a:rPr lang="en-US" dirty="0"/>
              <a:t>Existing JavaScript Code=	 &lt;script&gt; var contact==” 3133731337”; …&lt;/script&gt;</a:t>
            </a:r>
          </a:p>
          <a:p>
            <a:pPr marL="274320" lvl="1" indent="0">
              <a:buNone/>
            </a:pPr>
            <a:endParaRPr lang="en-US" dirty="0"/>
          </a:p>
          <a:p>
            <a:pPr marL="0" indent="0">
              <a:buNone/>
            </a:pPr>
            <a:endParaRPr lang="en-US"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25B9C4CE-14D1-4F24-B0EE-6670B3997A74}"/>
              </a:ext>
            </a:extLst>
          </p:cNvPr>
          <p:cNvPicPr>
            <a:picLocks noChangeAspect="1"/>
          </p:cNvPicPr>
          <p:nvPr/>
        </p:nvPicPr>
        <p:blipFill>
          <a:blip r:embed="rId3"/>
          <a:stretch>
            <a:fillRect/>
          </a:stretch>
        </p:blipFill>
        <p:spPr>
          <a:xfrm>
            <a:off x="4807242" y="1679174"/>
            <a:ext cx="7012432" cy="2916357"/>
          </a:xfrm>
          <a:prstGeom prst="rect">
            <a:avLst/>
          </a:prstGeom>
        </p:spPr>
      </p:pic>
    </p:spTree>
    <p:extLst>
      <p:ext uri="{BB962C8B-B14F-4D97-AF65-F5344CB8AC3E}">
        <p14:creationId xmlns:p14="http://schemas.microsoft.com/office/powerpoint/2010/main" val="3698380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Injection points</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b="1" dirty="0"/>
              <a:t>Context - HTML content  </a:t>
            </a:r>
            <a:r>
              <a:rPr lang="en-US" dirty="0"/>
              <a:t>              	</a:t>
            </a:r>
          </a:p>
          <a:p>
            <a:pPr marL="0" indent="0">
              <a:buNone/>
            </a:pPr>
            <a:r>
              <a:rPr lang="en-US" b="1" dirty="0"/>
              <a:t>Initial</a:t>
            </a:r>
            <a:r>
              <a:rPr lang="en-US" dirty="0"/>
              <a:t> </a:t>
            </a:r>
          </a:p>
          <a:p>
            <a:pPr marL="274320" lvl="1" indent="0">
              <a:buNone/>
            </a:pPr>
            <a:r>
              <a:rPr lang="en-US" dirty="0"/>
              <a:t>&lt;div&gt;&lt;p&gt; Hello, 3133731337&lt;/p&gt;&lt;/div&gt;</a:t>
            </a:r>
          </a:p>
          <a:p>
            <a:pPr marL="274320" lvl="1" indent="0">
              <a:buNone/>
            </a:pPr>
            <a:endParaRPr lang="en-US" dirty="0"/>
          </a:p>
          <a:p>
            <a:pPr marL="0" indent="0">
              <a:buNone/>
            </a:pPr>
            <a:r>
              <a:rPr lang="en-US" b="1" dirty="0"/>
              <a:t>Example Payload</a:t>
            </a:r>
          </a:p>
          <a:p>
            <a:pPr marL="274320" lvl="1" indent="0">
              <a:buNone/>
            </a:pPr>
            <a:r>
              <a:rPr lang="en-US" dirty="0"/>
              <a:t>&lt;</a:t>
            </a:r>
            <a:r>
              <a:rPr lang="en-US" dirty="0" err="1"/>
              <a:t>img</a:t>
            </a:r>
            <a:r>
              <a:rPr lang="en-US" dirty="0"/>
              <a:t> </a:t>
            </a:r>
            <a:r>
              <a:rPr lang="en-US" dirty="0" err="1"/>
              <a:t>src</a:t>
            </a:r>
            <a:r>
              <a:rPr lang="en-US" dirty="0"/>
              <a:t>=“x” </a:t>
            </a:r>
            <a:r>
              <a:rPr lang="en-US" dirty="0" err="1"/>
              <a:t>onerror</a:t>
            </a:r>
            <a:r>
              <a:rPr lang="en-US" dirty="0"/>
              <a:t>=alert(31227);/&gt;</a:t>
            </a:r>
          </a:p>
          <a:p>
            <a:pPr marL="274320" lvl="1" indent="0">
              <a:buNone/>
            </a:pPr>
            <a:endParaRPr lang="en-US" dirty="0"/>
          </a:p>
          <a:p>
            <a:pPr marL="0" indent="0">
              <a:buNone/>
            </a:pPr>
            <a:r>
              <a:rPr lang="en-US" b="1" dirty="0"/>
              <a:t>Result = </a:t>
            </a:r>
            <a:r>
              <a:rPr lang="en-US" dirty="0"/>
              <a:t>error would display the pop up </a:t>
            </a:r>
          </a:p>
          <a:p>
            <a:pPr marL="0" indent="0">
              <a:buNone/>
            </a:pPr>
            <a:r>
              <a:rPr lang="en-US" dirty="0"/>
              <a:t>&lt;div&gt;&lt;p&gt; Hello, &lt;</a:t>
            </a:r>
            <a:r>
              <a:rPr lang="en-US" dirty="0" err="1"/>
              <a:t>img</a:t>
            </a:r>
            <a:r>
              <a:rPr lang="en-US" dirty="0"/>
              <a:t> </a:t>
            </a:r>
            <a:r>
              <a:rPr lang="en-US" dirty="0" err="1"/>
              <a:t>src</a:t>
            </a:r>
            <a:r>
              <a:rPr lang="en-US" dirty="0"/>
              <a:t>=“x” </a:t>
            </a:r>
            <a:r>
              <a:rPr lang="en-US" dirty="0" err="1"/>
              <a:t>onerror</a:t>
            </a:r>
            <a:r>
              <a:rPr lang="en-US" dirty="0"/>
              <a:t>=alert(31227);/&gt;&lt;/p&gt;&lt;/div&gt;</a:t>
            </a:r>
          </a:p>
          <a:p>
            <a:pPr marL="0" indent="0">
              <a:buNone/>
            </a:pPr>
            <a:endParaRPr lang="en-US" dirty="0"/>
          </a:p>
          <a:p>
            <a:pPr marL="0" indent="0">
              <a:buNone/>
            </a:pP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500209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Injection points</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b="1" dirty="0"/>
              <a:t>Context – tag attribute                 </a:t>
            </a:r>
            <a:r>
              <a:rPr lang="en-US" dirty="0"/>
              <a:t>	</a:t>
            </a:r>
          </a:p>
          <a:p>
            <a:pPr marL="0" indent="0">
              <a:buNone/>
            </a:pPr>
            <a:r>
              <a:rPr lang="en-US" b="1" dirty="0"/>
              <a:t>Initial</a:t>
            </a:r>
            <a:r>
              <a:rPr lang="en-US" dirty="0"/>
              <a:t> </a:t>
            </a:r>
          </a:p>
          <a:p>
            <a:pPr marL="274320" lvl="1" indent="0">
              <a:buNone/>
            </a:pPr>
            <a:r>
              <a:rPr lang="en-US" dirty="0"/>
              <a:t>&lt;input type=”text” name=”</a:t>
            </a:r>
            <a:r>
              <a:rPr lang="en-US" dirty="0" err="1"/>
              <a:t>xss</a:t>
            </a:r>
            <a:r>
              <a:rPr lang="en-US" dirty="0"/>
              <a:t>” value=”3133731337”&gt;</a:t>
            </a:r>
          </a:p>
          <a:p>
            <a:pPr marL="0" indent="0">
              <a:buNone/>
            </a:pPr>
            <a:r>
              <a:rPr lang="en-US" b="1" dirty="0"/>
              <a:t>Example Payload</a:t>
            </a:r>
          </a:p>
          <a:p>
            <a:pPr marL="274320" lvl="1" indent="0">
              <a:buNone/>
            </a:pPr>
            <a:r>
              <a:rPr lang="en-US" dirty="0"/>
              <a:t>31337” onload=“alert(31227)</a:t>
            </a:r>
          </a:p>
          <a:p>
            <a:pPr marL="274320" lvl="1" indent="0">
              <a:buNone/>
            </a:pPr>
            <a:endParaRPr lang="en-US" dirty="0"/>
          </a:p>
          <a:p>
            <a:pPr marL="0" indent="0">
              <a:buNone/>
            </a:pPr>
            <a:r>
              <a:rPr lang="en-US" b="1" dirty="0"/>
              <a:t>Result</a:t>
            </a:r>
          </a:p>
          <a:p>
            <a:pPr marL="274320" lvl="1" indent="0">
              <a:buNone/>
            </a:pPr>
            <a:r>
              <a:rPr lang="en-US" dirty="0"/>
              <a:t>&lt;input type=”text” name=”</a:t>
            </a:r>
            <a:r>
              <a:rPr lang="en-US" dirty="0" err="1"/>
              <a:t>xss</a:t>
            </a:r>
            <a:r>
              <a:rPr lang="en-US" dirty="0"/>
              <a:t>” value=” 3133731337” onload=“alert(31227)”&gt;</a:t>
            </a:r>
          </a:p>
          <a:p>
            <a:pPr marL="274320" lvl="1" indent="0">
              <a:buNone/>
            </a:pPr>
            <a:endParaRPr lang="en-US" dirty="0"/>
          </a:p>
          <a:p>
            <a:pPr marL="0" indent="0">
              <a:buNone/>
            </a:pPr>
            <a:endParaRPr lang="en-US" dirty="0"/>
          </a:p>
          <a:p>
            <a:pPr marL="0" indent="0">
              <a:buNone/>
            </a:pP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3831064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Injection points</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a:bodyPr>
          <a:lstStyle/>
          <a:p>
            <a:r>
              <a:rPr lang="en-US" dirty="0"/>
              <a:t>Context – JS code	</a:t>
            </a:r>
          </a:p>
          <a:p>
            <a:pPr marL="0" indent="0">
              <a:buNone/>
            </a:pPr>
            <a:r>
              <a:rPr lang="en-US" b="1" dirty="0"/>
              <a:t>Initial</a:t>
            </a:r>
            <a:r>
              <a:rPr lang="en-US" dirty="0"/>
              <a:t> </a:t>
            </a:r>
          </a:p>
          <a:p>
            <a:pPr marL="274320" lvl="1" indent="0">
              <a:buNone/>
            </a:pPr>
            <a:r>
              <a:rPr lang="en-US" dirty="0"/>
              <a:t>&lt;script&gt; var contact==” 3133731337”; …&lt;/script&gt;</a:t>
            </a:r>
          </a:p>
          <a:p>
            <a:pPr marL="0" indent="0">
              <a:buNone/>
            </a:pPr>
            <a:r>
              <a:rPr lang="en-US" b="1" dirty="0"/>
              <a:t>Example Payload</a:t>
            </a:r>
          </a:p>
          <a:p>
            <a:pPr marL="274320" lvl="1" indent="0">
              <a:buNone/>
            </a:pPr>
            <a:r>
              <a:rPr lang="en-US" dirty="0"/>
              <a:t>37”;alert(31337);//</a:t>
            </a:r>
          </a:p>
          <a:p>
            <a:pPr marL="274320" lvl="1" indent="0">
              <a:buNone/>
            </a:pPr>
            <a:endParaRPr lang="en-US" dirty="0"/>
          </a:p>
          <a:p>
            <a:pPr marL="0" indent="0">
              <a:buNone/>
            </a:pPr>
            <a:r>
              <a:rPr lang="en-US" b="1" dirty="0"/>
              <a:t>Result</a:t>
            </a:r>
          </a:p>
          <a:p>
            <a:pPr marL="274320" lvl="1" indent="0">
              <a:buNone/>
            </a:pPr>
            <a:r>
              <a:rPr lang="en-US" dirty="0"/>
              <a:t>&lt;script&gt; var contact==”3133731337”;alert(31337)”;//”; …&lt;/script&gt;</a:t>
            </a:r>
          </a:p>
          <a:p>
            <a:pPr marL="274320" lvl="1" indent="0">
              <a:buNone/>
            </a:pPr>
            <a:endParaRPr lang="en-US" dirty="0"/>
          </a:p>
          <a:p>
            <a:pPr marL="274320" lvl="1" indent="0">
              <a:buNone/>
            </a:pPr>
            <a:endParaRPr lang="en-US" dirty="0"/>
          </a:p>
          <a:p>
            <a:pPr marL="274320" lvl="1" indent="0">
              <a:buNone/>
            </a:pPr>
            <a:r>
              <a:rPr lang="en-US" dirty="0"/>
              <a:t>; JS line terminator</a:t>
            </a:r>
          </a:p>
          <a:p>
            <a:pPr marL="274320" lvl="1" indent="0">
              <a:buNone/>
            </a:pPr>
            <a:r>
              <a:rPr lang="en-US" dirty="0"/>
              <a:t>// single line comment</a:t>
            </a:r>
          </a:p>
          <a:p>
            <a:pPr marL="274320" lvl="1" indent="0">
              <a:buNone/>
            </a:pPr>
            <a:r>
              <a:rPr lang="en-US" dirty="0"/>
              <a:t>) closing parenthesis might be needed </a:t>
            </a:r>
          </a:p>
          <a:p>
            <a:pPr marL="274320" lvl="1" indent="0">
              <a:buNone/>
            </a:pPr>
            <a:endParaRPr lang="en-US" dirty="0"/>
          </a:p>
          <a:p>
            <a:pPr marL="0" indent="0">
              <a:buNone/>
            </a:pPr>
            <a:endParaRPr lang="en-US" dirty="0"/>
          </a:p>
          <a:p>
            <a:pPr marL="0" indent="0">
              <a:buNone/>
            </a:pP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2648572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332467" cy="1266535"/>
          </a:xfrm>
        </p:spPr>
        <p:txBody>
          <a:bodyPr>
            <a:normAutofit fontScale="90000"/>
          </a:bodyPr>
          <a:lstStyle/>
          <a:p>
            <a:r>
              <a:rPr lang="en-US" dirty="0"/>
              <a:t>XSS – Reflective - Start Slow</a:t>
            </a:r>
            <a:br>
              <a:rPr lang="en-US" dirty="0"/>
            </a:b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F0A92B98-D83B-4318-AFC1-6230DCFB7725}"/>
              </a:ext>
            </a:extLst>
          </p:cNvPr>
          <p:cNvSpPr>
            <a:spLocks noGrp="1"/>
          </p:cNvSpPr>
          <p:nvPr>
            <p:ph idx="1"/>
          </p:nvPr>
        </p:nvSpPr>
        <p:spPr>
          <a:xfrm>
            <a:off x="1069848" y="1452785"/>
            <a:ext cx="10058400" cy="4719415"/>
          </a:xfrm>
        </p:spPr>
        <p:txBody>
          <a:bodyPr>
            <a:normAutofit fontScale="92500" lnSpcReduction="20000"/>
          </a:bodyPr>
          <a:lstStyle/>
          <a:p>
            <a:r>
              <a:rPr lang="en-US" b="1" dirty="0"/>
              <a:t>HTML injection</a:t>
            </a:r>
          </a:p>
          <a:p>
            <a:pPr marL="0" indent="0">
              <a:lnSpc>
                <a:spcPct val="100000"/>
              </a:lnSpc>
              <a:buNone/>
            </a:pPr>
            <a:r>
              <a:rPr lang="en-US" dirty="0"/>
              <a:t>&lt;b&gt;Hello&lt;/b&gt;</a:t>
            </a:r>
          </a:p>
          <a:p>
            <a:pPr marL="0" indent="0">
              <a:lnSpc>
                <a:spcPct val="100000"/>
              </a:lnSpc>
              <a:buNone/>
            </a:pPr>
            <a:r>
              <a:rPr lang="en-US" dirty="0"/>
              <a:t>&lt;</a:t>
            </a:r>
            <a:r>
              <a:rPr lang="en-US" dirty="0" err="1"/>
              <a:t>i</a:t>
            </a:r>
            <a:r>
              <a:rPr lang="en-US" dirty="0"/>
              <a:t>&gt;test&lt;/</a:t>
            </a:r>
            <a:r>
              <a:rPr lang="en-US" dirty="0" err="1"/>
              <a:t>i</a:t>
            </a:r>
            <a:r>
              <a:rPr lang="en-US" dirty="0"/>
              <a:t>&gt;</a:t>
            </a:r>
          </a:p>
          <a:p>
            <a:pPr marL="0" indent="0">
              <a:lnSpc>
                <a:spcPct val="100000"/>
              </a:lnSpc>
              <a:buNone/>
            </a:pPr>
            <a:r>
              <a:rPr lang="en-US" dirty="0"/>
              <a:t>&lt;h1 style=-</a:t>
            </a:r>
            <a:r>
              <a:rPr lang="en-US" dirty="0" err="1"/>
              <a:t>moz-transform:rotate</a:t>
            </a:r>
            <a:r>
              <a:rPr lang="en-US" dirty="0"/>
              <a:t>(-180deg);&gt;OWASP&lt;/h1&gt;</a:t>
            </a:r>
          </a:p>
          <a:p>
            <a:pPr>
              <a:lnSpc>
                <a:spcPct val="100000"/>
              </a:lnSpc>
            </a:pPr>
            <a:r>
              <a:rPr lang="en-US" b="1" dirty="0"/>
              <a:t>JavaScript</a:t>
            </a:r>
          </a:p>
          <a:p>
            <a:pPr marL="0" indent="0">
              <a:lnSpc>
                <a:spcPct val="100000"/>
              </a:lnSpc>
              <a:buNone/>
            </a:pPr>
            <a:r>
              <a:rPr lang="en-US" dirty="0"/>
              <a:t>&lt;</a:t>
            </a:r>
          </a:p>
          <a:p>
            <a:pPr marL="0" indent="0">
              <a:lnSpc>
                <a:spcPct val="100000"/>
              </a:lnSpc>
              <a:buNone/>
            </a:pPr>
            <a:r>
              <a:rPr lang="en-US" dirty="0"/>
              <a:t>&gt;</a:t>
            </a:r>
          </a:p>
          <a:p>
            <a:pPr marL="0" indent="0">
              <a:lnSpc>
                <a:spcPct val="100000"/>
              </a:lnSpc>
              <a:buNone/>
            </a:pPr>
            <a:r>
              <a:rPr lang="en-US" dirty="0"/>
              <a:t>&lt;&gt;</a:t>
            </a:r>
          </a:p>
          <a:p>
            <a:pPr marL="0" indent="0">
              <a:lnSpc>
                <a:spcPct val="100000"/>
              </a:lnSpc>
              <a:buNone/>
            </a:pPr>
            <a:r>
              <a:rPr lang="en-US" dirty="0"/>
              <a:t>&lt;script&gt;</a:t>
            </a:r>
          </a:p>
          <a:p>
            <a:pPr marL="0" indent="0">
              <a:lnSpc>
                <a:spcPct val="100000"/>
              </a:lnSpc>
              <a:buNone/>
            </a:pPr>
            <a:r>
              <a:rPr lang="en-US" dirty="0"/>
              <a:t>&lt;/script&gt;</a:t>
            </a:r>
          </a:p>
          <a:p>
            <a:pPr marL="0" indent="0">
              <a:lnSpc>
                <a:spcPct val="100000"/>
              </a:lnSpc>
              <a:buNone/>
            </a:pPr>
            <a:r>
              <a:rPr lang="en-US" dirty="0"/>
              <a:t>&lt;script&gt;alert(1)&lt;/script&gt;</a:t>
            </a:r>
          </a:p>
          <a:p>
            <a:pPr marL="0" indent="0">
              <a:lnSpc>
                <a:spcPct val="100000"/>
              </a:lnSpc>
              <a:buNone/>
            </a:pPr>
            <a:r>
              <a:rPr lang="en-US" dirty="0"/>
              <a:t>&lt;script&gt;confirm(1)&lt;/script&gt;</a:t>
            </a:r>
          </a:p>
        </p:txBody>
      </p:sp>
    </p:spTree>
    <p:extLst>
      <p:ext uri="{BB962C8B-B14F-4D97-AF65-F5344CB8AC3E}">
        <p14:creationId xmlns:p14="http://schemas.microsoft.com/office/powerpoint/2010/main" val="1119202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EEF76E2B-14A8-4CA3-AFA3-B31FEE08DACB}"/>
              </a:ext>
            </a:extLst>
          </p:cNvPr>
          <p:cNvSpPr>
            <a:spLocks noGrp="1"/>
          </p:cNvSpPr>
          <p:nvPr>
            <p:ph idx="1"/>
          </p:nvPr>
        </p:nvSpPr>
        <p:spPr>
          <a:xfrm>
            <a:off x="304798" y="5446937"/>
            <a:ext cx="6139026" cy="369332"/>
          </a:xfrm>
        </p:spPr>
        <p:txBody>
          <a:bodyPr/>
          <a:lstStyle/>
          <a:p>
            <a:pPr marL="0" indent="0">
              <a:buNone/>
            </a:pPr>
            <a:r>
              <a:rPr lang="en-US" dirty="0">
                <a:hlinkClick r:id="rId3"/>
              </a:rPr>
              <a:t>https://xss-game.appspot.com/</a:t>
            </a:r>
            <a:endParaRPr lang="en-US" dirty="0"/>
          </a:p>
          <a:p>
            <a:pPr marL="0" indent="0">
              <a:buNone/>
            </a:pPr>
            <a:endParaRPr lang="en-US" dirty="0"/>
          </a:p>
        </p:txBody>
      </p:sp>
      <p:sp>
        <p:nvSpPr>
          <p:cNvPr id="3" name="Rectangle 2">
            <a:extLst>
              <a:ext uri="{FF2B5EF4-FFF2-40B4-BE49-F238E27FC236}">
                <a16:creationId xmlns:a16="http://schemas.microsoft.com/office/drawing/2014/main" id="{96E069AA-B58E-4AC1-A98F-2E99C9494297}"/>
              </a:ext>
            </a:extLst>
          </p:cNvPr>
          <p:cNvSpPr/>
          <p:nvPr/>
        </p:nvSpPr>
        <p:spPr>
          <a:xfrm>
            <a:off x="4334941" y="3244334"/>
            <a:ext cx="3405561" cy="369332"/>
          </a:xfrm>
          <a:prstGeom prst="rect">
            <a:avLst/>
          </a:prstGeom>
        </p:spPr>
        <p:txBody>
          <a:bodyPr wrap="square">
            <a:spAutoFit/>
          </a:bodyPr>
          <a:lstStyle/>
          <a:p>
            <a:endParaRPr lang="en-US" dirty="0"/>
          </a:p>
        </p:txBody>
      </p:sp>
      <p:pic>
        <p:nvPicPr>
          <p:cNvPr id="4" name="Picture 3">
            <a:extLst>
              <a:ext uri="{FF2B5EF4-FFF2-40B4-BE49-F238E27FC236}">
                <a16:creationId xmlns:a16="http://schemas.microsoft.com/office/drawing/2014/main" id="{928AB147-6BC2-417A-A755-B237F03034F0}"/>
              </a:ext>
            </a:extLst>
          </p:cNvPr>
          <p:cNvPicPr>
            <a:picLocks noChangeAspect="1"/>
          </p:cNvPicPr>
          <p:nvPr/>
        </p:nvPicPr>
        <p:blipFill>
          <a:blip r:embed="rId4"/>
          <a:stretch>
            <a:fillRect/>
          </a:stretch>
        </p:blipFill>
        <p:spPr>
          <a:xfrm>
            <a:off x="304798" y="1447516"/>
            <a:ext cx="9606117" cy="3962967"/>
          </a:xfrm>
          <a:prstGeom prst="rect">
            <a:avLst/>
          </a:prstGeom>
        </p:spPr>
      </p:pic>
    </p:spTree>
    <p:extLst>
      <p:ext uri="{BB962C8B-B14F-4D97-AF65-F5344CB8AC3E}">
        <p14:creationId xmlns:p14="http://schemas.microsoft.com/office/powerpoint/2010/main" val="951476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8F70DE1-097E-4D7F-A5DA-B2C7EDA2F4C9}"/>
              </a:ext>
            </a:extLst>
          </p:cNvPr>
          <p:cNvPicPr>
            <a:picLocks noChangeAspect="1"/>
          </p:cNvPicPr>
          <p:nvPr/>
        </p:nvPicPr>
        <p:blipFill>
          <a:blip r:embed="rId3"/>
          <a:stretch>
            <a:fillRect/>
          </a:stretch>
        </p:blipFill>
        <p:spPr>
          <a:xfrm>
            <a:off x="876952" y="2121408"/>
            <a:ext cx="10438095" cy="3085327"/>
          </a:xfrm>
          <a:prstGeom prst="rect">
            <a:avLst/>
          </a:prstGeom>
        </p:spPr>
      </p:pic>
    </p:spTree>
    <p:extLst>
      <p:ext uri="{BB962C8B-B14F-4D97-AF65-F5344CB8AC3E}">
        <p14:creationId xmlns:p14="http://schemas.microsoft.com/office/powerpoint/2010/main" val="3233489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CD235D3B-0886-44AE-87F8-E5F9E39CE2DD}"/>
              </a:ext>
            </a:extLst>
          </p:cNvPr>
          <p:cNvPicPr>
            <a:picLocks noGrp="1" noChangeAspect="1"/>
          </p:cNvPicPr>
          <p:nvPr>
            <p:ph idx="1"/>
          </p:nvPr>
        </p:nvPicPr>
        <p:blipFill>
          <a:blip r:embed="rId3"/>
          <a:stretch>
            <a:fillRect/>
          </a:stretch>
        </p:blipFill>
        <p:spPr>
          <a:xfrm>
            <a:off x="1215253" y="2142271"/>
            <a:ext cx="10058400" cy="3136887"/>
          </a:xfrm>
          <a:prstGeom prst="rect">
            <a:avLst/>
          </a:prstGeom>
        </p:spPr>
      </p:pic>
    </p:spTree>
    <p:extLst>
      <p:ext uri="{BB962C8B-B14F-4D97-AF65-F5344CB8AC3E}">
        <p14:creationId xmlns:p14="http://schemas.microsoft.com/office/powerpoint/2010/main" val="3748609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44C6A46-FA8E-4D31-85E0-068E890AFC20}"/>
              </a:ext>
            </a:extLst>
          </p:cNvPr>
          <p:cNvPicPr>
            <a:picLocks noChangeAspect="1"/>
          </p:cNvPicPr>
          <p:nvPr/>
        </p:nvPicPr>
        <p:blipFill>
          <a:blip r:embed="rId3"/>
          <a:stretch>
            <a:fillRect/>
          </a:stretch>
        </p:blipFill>
        <p:spPr>
          <a:xfrm>
            <a:off x="5730948" y="2288310"/>
            <a:ext cx="5502200" cy="4383440"/>
          </a:xfrm>
          <a:prstGeom prst="rect">
            <a:avLst/>
          </a:prstGeom>
        </p:spPr>
      </p:pic>
      <p:pic>
        <p:nvPicPr>
          <p:cNvPr id="3" name="Picture 2">
            <a:extLst>
              <a:ext uri="{FF2B5EF4-FFF2-40B4-BE49-F238E27FC236}">
                <a16:creationId xmlns:a16="http://schemas.microsoft.com/office/drawing/2014/main" id="{FDFAD6CC-18C8-409C-8059-4278F0FE4017}"/>
              </a:ext>
            </a:extLst>
          </p:cNvPr>
          <p:cNvPicPr>
            <a:picLocks noChangeAspect="1"/>
          </p:cNvPicPr>
          <p:nvPr/>
        </p:nvPicPr>
        <p:blipFill>
          <a:blip r:embed="rId4"/>
          <a:stretch>
            <a:fillRect/>
          </a:stretch>
        </p:blipFill>
        <p:spPr>
          <a:xfrm>
            <a:off x="283953" y="1472538"/>
            <a:ext cx="6704762" cy="638095"/>
          </a:xfrm>
          <a:prstGeom prst="rect">
            <a:avLst/>
          </a:prstGeom>
        </p:spPr>
      </p:pic>
      <p:sp>
        <p:nvSpPr>
          <p:cNvPr id="6" name="Content Placeholder 7">
            <a:extLst>
              <a:ext uri="{FF2B5EF4-FFF2-40B4-BE49-F238E27FC236}">
                <a16:creationId xmlns:a16="http://schemas.microsoft.com/office/drawing/2014/main" id="{FDD389FF-596A-41E5-8850-8CC1FBD89A27}"/>
              </a:ext>
            </a:extLst>
          </p:cNvPr>
          <p:cNvSpPr>
            <a:spLocks noGrp="1"/>
          </p:cNvSpPr>
          <p:nvPr>
            <p:ph idx="1"/>
          </p:nvPr>
        </p:nvSpPr>
        <p:spPr>
          <a:xfrm>
            <a:off x="283953" y="2356775"/>
            <a:ext cx="5128019" cy="3815425"/>
          </a:xfrm>
        </p:spPr>
        <p:txBody>
          <a:bodyPr>
            <a:normAutofit/>
          </a:bodyPr>
          <a:lstStyle/>
          <a:p>
            <a:pPr marL="0" indent="0">
              <a:buNone/>
            </a:pPr>
            <a:r>
              <a:rPr lang="en-US" sz="2800" dirty="0">
                <a:solidFill>
                  <a:srgbClr val="002060"/>
                </a:solidFill>
              </a:rPr>
              <a:t>&lt;script&gt;alert(1)&lt;/script</a:t>
            </a:r>
          </a:p>
        </p:txBody>
      </p:sp>
    </p:spTree>
    <p:extLst>
      <p:ext uri="{BB962C8B-B14F-4D97-AF65-F5344CB8AC3E}">
        <p14:creationId xmlns:p14="http://schemas.microsoft.com/office/powerpoint/2010/main" val="2499555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FB2229-A9B7-47F4-B2D8-E2FE470383DF}"/>
              </a:ext>
            </a:extLst>
          </p:cNvPr>
          <p:cNvPicPr>
            <a:picLocks noChangeAspect="1"/>
          </p:cNvPicPr>
          <p:nvPr/>
        </p:nvPicPr>
        <p:blipFill>
          <a:blip r:embed="rId3"/>
          <a:stretch>
            <a:fillRect/>
          </a:stretch>
        </p:blipFill>
        <p:spPr>
          <a:xfrm>
            <a:off x="1248381" y="1352809"/>
            <a:ext cx="9695238" cy="4152381"/>
          </a:xfrm>
          <a:prstGeom prst="rect">
            <a:avLst/>
          </a:prstGeom>
        </p:spPr>
      </p:pic>
    </p:spTree>
    <p:extLst>
      <p:ext uri="{BB962C8B-B14F-4D97-AF65-F5344CB8AC3E}">
        <p14:creationId xmlns:p14="http://schemas.microsoft.com/office/powerpoint/2010/main" val="2889925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subTitle" idx="4294967295"/>
          </p:nvPr>
        </p:nvSpPr>
        <p:spPr>
          <a:xfrm>
            <a:off x="1524000" y="0"/>
            <a:ext cx="9144000" cy="1708500"/>
          </a:xfrm>
          <a:prstGeom prst="rect">
            <a:avLst/>
          </a:prstGeom>
          <a:noFill/>
          <a:ln>
            <a:noFill/>
          </a:ln>
        </p:spPr>
        <p:txBody>
          <a:bodyPr spcFirstLastPara="1" wrap="square" lIns="91425" tIns="91425" rIns="91425" bIns="91425" anchor="ctr" anchorCtr="0">
            <a:noAutofit/>
          </a:bodyPr>
          <a:lstStyle/>
          <a:p>
            <a:pPr marL="0" indent="0" algn="ctr">
              <a:spcBef>
                <a:spcPts val="0"/>
              </a:spcBef>
              <a:buNone/>
            </a:pPr>
            <a:r>
              <a:rPr lang="en" sz="8500">
                <a:latin typeface="Ubuntu"/>
                <a:ea typeface="Ubuntu"/>
                <a:cs typeface="Ubuntu"/>
                <a:sym typeface="Ubuntu"/>
              </a:rPr>
              <a:t>Who is OWASP?</a:t>
            </a:r>
            <a:endParaRPr/>
          </a:p>
        </p:txBody>
      </p:sp>
      <p:pic>
        <p:nvPicPr>
          <p:cNvPr id="44" name="Google Shape;44;p9"/>
          <p:cNvPicPr preferRelativeResize="0"/>
          <p:nvPr/>
        </p:nvPicPr>
        <p:blipFill rotWithShape="1">
          <a:blip r:embed="rId4">
            <a:alphaModFix/>
          </a:blip>
          <a:srcRect/>
          <a:stretch/>
        </p:blipFill>
        <p:spPr>
          <a:xfrm>
            <a:off x="3038000" y="5495926"/>
            <a:ext cx="5962650" cy="1362075"/>
          </a:xfrm>
          <a:prstGeom prst="rect">
            <a:avLst/>
          </a:prstGeom>
          <a:noFill/>
          <a:ln>
            <a:noFill/>
          </a:ln>
        </p:spPr>
      </p:pic>
    </p:spTree>
    <p:extLst>
      <p:ext uri="{BB962C8B-B14F-4D97-AF65-F5344CB8AC3E}">
        <p14:creationId xmlns:p14="http://schemas.microsoft.com/office/powerpoint/2010/main" val="8898295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BC8F049E-9765-4934-82E4-2BB227D38C0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2056419-3BEB-4E97-A3DE-82F27A23A447}"/>
              </a:ext>
            </a:extLst>
          </p:cNvPr>
          <p:cNvPicPr>
            <a:picLocks noChangeAspect="1"/>
          </p:cNvPicPr>
          <p:nvPr/>
        </p:nvPicPr>
        <p:blipFill>
          <a:blip r:embed="rId3"/>
          <a:stretch>
            <a:fillRect/>
          </a:stretch>
        </p:blipFill>
        <p:spPr>
          <a:xfrm>
            <a:off x="972190" y="1226396"/>
            <a:ext cx="10247619" cy="5276190"/>
          </a:xfrm>
          <a:prstGeom prst="rect">
            <a:avLst/>
          </a:prstGeom>
        </p:spPr>
      </p:pic>
    </p:spTree>
    <p:extLst>
      <p:ext uri="{BB962C8B-B14F-4D97-AF65-F5344CB8AC3E}">
        <p14:creationId xmlns:p14="http://schemas.microsoft.com/office/powerpoint/2010/main" val="191763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BC8F049E-9765-4934-82E4-2BB227D38C04}"/>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5D72C8D3-EAF5-4F31-A750-C6F5540B8961}"/>
              </a:ext>
            </a:extLst>
          </p:cNvPr>
          <p:cNvPicPr>
            <a:picLocks noChangeAspect="1"/>
          </p:cNvPicPr>
          <p:nvPr/>
        </p:nvPicPr>
        <p:blipFill>
          <a:blip r:embed="rId3"/>
          <a:stretch>
            <a:fillRect/>
          </a:stretch>
        </p:blipFill>
        <p:spPr>
          <a:xfrm>
            <a:off x="572366" y="1372200"/>
            <a:ext cx="10295238" cy="4800000"/>
          </a:xfrm>
          <a:prstGeom prst="rect">
            <a:avLst/>
          </a:prstGeom>
        </p:spPr>
      </p:pic>
    </p:spTree>
    <p:extLst>
      <p:ext uri="{BB962C8B-B14F-4D97-AF65-F5344CB8AC3E}">
        <p14:creationId xmlns:p14="http://schemas.microsoft.com/office/powerpoint/2010/main" val="2170333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77623C8A-45DC-4858-9B8E-167695E01172}"/>
              </a:ext>
            </a:extLst>
          </p:cNvPr>
          <p:cNvPicPr>
            <a:picLocks noGrp="1" noChangeAspect="1"/>
          </p:cNvPicPr>
          <p:nvPr>
            <p:ph idx="1"/>
          </p:nvPr>
        </p:nvPicPr>
        <p:blipFill>
          <a:blip r:embed="rId4"/>
          <a:stretch>
            <a:fillRect/>
          </a:stretch>
        </p:blipFill>
        <p:spPr>
          <a:xfrm>
            <a:off x="726273" y="1455775"/>
            <a:ext cx="9032248" cy="2360428"/>
          </a:xfrm>
          <a:prstGeom prst="rect">
            <a:avLst/>
          </a:prstGeom>
        </p:spPr>
      </p:pic>
      <p:sp>
        <p:nvSpPr>
          <p:cNvPr id="6" name="Content Placeholder 7">
            <a:extLst>
              <a:ext uri="{FF2B5EF4-FFF2-40B4-BE49-F238E27FC236}">
                <a16:creationId xmlns:a16="http://schemas.microsoft.com/office/drawing/2014/main" id="{6D2B7D48-A075-43F2-9066-CDBB0F07ED59}"/>
              </a:ext>
            </a:extLst>
          </p:cNvPr>
          <p:cNvSpPr txBox="1">
            <a:spLocks/>
          </p:cNvSpPr>
          <p:nvPr/>
        </p:nvSpPr>
        <p:spPr>
          <a:xfrm>
            <a:off x="283953" y="4395563"/>
            <a:ext cx="10146587" cy="177663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Font typeface="Wingdings" pitchFamily="2" charset="2"/>
              <a:buNone/>
            </a:pPr>
            <a:r>
              <a:rPr lang="en-US" sz="2800" dirty="0">
                <a:solidFill>
                  <a:srgbClr val="002060"/>
                </a:solidFill>
              </a:rPr>
              <a:t>&lt;</a:t>
            </a:r>
            <a:r>
              <a:rPr lang="en-US" sz="2800" dirty="0" err="1">
                <a:solidFill>
                  <a:srgbClr val="002060"/>
                </a:solidFill>
              </a:rPr>
              <a:t>img</a:t>
            </a:r>
            <a:r>
              <a:rPr lang="en-US" sz="2800" dirty="0">
                <a:solidFill>
                  <a:srgbClr val="002060"/>
                </a:solidFill>
              </a:rPr>
              <a:t> </a:t>
            </a:r>
            <a:r>
              <a:rPr lang="en-US" sz="2800" dirty="0" err="1">
                <a:solidFill>
                  <a:srgbClr val="002060"/>
                </a:solidFill>
              </a:rPr>
              <a:t>src</a:t>
            </a:r>
            <a:r>
              <a:rPr lang="en-US" sz="2800" dirty="0">
                <a:solidFill>
                  <a:srgbClr val="002060"/>
                </a:solidFill>
              </a:rPr>
              <a:t> =‘X’ </a:t>
            </a:r>
            <a:r>
              <a:rPr lang="en-US" sz="2800" dirty="0" err="1">
                <a:solidFill>
                  <a:srgbClr val="002060"/>
                </a:solidFill>
              </a:rPr>
              <a:t>onerror</a:t>
            </a:r>
            <a:r>
              <a:rPr lang="en-US" sz="2800" dirty="0">
                <a:solidFill>
                  <a:srgbClr val="002060"/>
                </a:solidFill>
              </a:rPr>
              <a:t>=alert(1) /&gt;</a:t>
            </a:r>
          </a:p>
        </p:txBody>
      </p:sp>
    </p:spTree>
    <p:extLst>
      <p:ext uri="{BB962C8B-B14F-4D97-AF65-F5344CB8AC3E}">
        <p14:creationId xmlns:p14="http://schemas.microsoft.com/office/powerpoint/2010/main" val="1781164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a:extLst>
              <a:ext uri="{FF2B5EF4-FFF2-40B4-BE49-F238E27FC236}">
                <a16:creationId xmlns:a16="http://schemas.microsoft.com/office/drawing/2014/main" id="{4B7CF92C-BDFE-4D4D-8567-60546F50EFD2}"/>
              </a:ext>
            </a:extLst>
          </p:cNvPr>
          <p:cNvPicPr>
            <a:picLocks noGrp="1" noChangeAspect="1"/>
          </p:cNvPicPr>
          <p:nvPr>
            <p:ph idx="1"/>
          </p:nvPr>
        </p:nvPicPr>
        <p:blipFill>
          <a:blip r:embed="rId3"/>
          <a:stretch>
            <a:fillRect/>
          </a:stretch>
        </p:blipFill>
        <p:spPr>
          <a:xfrm>
            <a:off x="2216083" y="2120900"/>
            <a:ext cx="7766184" cy="4051300"/>
          </a:xfrm>
          <a:prstGeom prst="rect">
            <a:avLst/>
          </a:prstGeom>
        </p:spPr>
      </p:pic>
    </p:spTree>
    <p:extLst>
      <p:ext uri="{BB962C8B-B14F-4D97-AF65-F5344CB8AC3E}">
        <p14:creationId xmlns:p14="http://schemas.microsoft.com/office/powerpoint/2010/main" val="21236771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Prevent</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04FE4F5-0819-4D83-92CC-8B6AE131C168}"/>
              </a:ext>
            </a:extLst>
          </p:cNvPr>
          <p:cNvPicPr>
            <a:picLocks noChangeAspect="1"/>
          </p:cNvPicPr>
          <p:nvPr/>
        </p:nvPicPr>
        <p:blipFill>
          <a:blip r:embed="rId3"/>
          <a:stretch>
            <a:fillRect/>
          </a:stretch>
        </p:blipFill>
        <p:spPr>
          <a:xfrm>
            <a:off x="1063752" y="1300235"/>
            <a:ext cx="5877822" cy="5371515"/>
          </a:xfrm>
          <a:prstGeom prst="rect">
            <a:avLst/>
          </a:prstGeom>
        </p:spPr>
      </p:pic>
    </p:spTree>
    <p:extLst>
      <p:ext uri="{BB962C8B-B14F-4D97-AF65-F5344CB8AC3E}">
        <p14:creationId xmlns:p14="http://schemas.microsoft.com/office/powerpoint/2010/main" val="1403112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Types – Reflective</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FB2229-A9B7-47F4-B2D8-E2FE470383DF}"/>
              </a:ext>
            </a:extLst>
          </p:cNvPr>
          <p:cNvPicPr>
            <a:picLocks noChangeAspect="1"/>
          </p:cNvPicPr>
          <p:nvPr/>
        </p:nvPicPr>
        <p:blipFill>
          <a:blip r:embed="rId3"/>
          <a:stretch>
            <a:fillRect/>
          </a:stretch>
        </p:blipFill>
        <p:spPr>
          <a:xfrm>
            <a:off x="1248381" y="1352809"/>
            <a:ext cx="9695238" cy="4152381"/>
          </a:xfrm>
          <a:prstGeom prst="rect">
            <a:avLst/>
          </a:prstGeom>
        </p:spPr>
      </p:pic>
    </p:spTree>
    <p:extLst>
      <p:ext uri="{BB962C8B-B14F-4D97-AF65-F5344CB8AC3E}">
        <p14:creationId xmlns:p14="http://schemas.microsoft.com/office/powerpoint/2010/main" val="3605606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496"/>
            <a:ext cx="3057525" cy="11049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8503988-C481-4C43-8774-3DEC861BFA59}"/>
              </a:ext>
            </a:extLst>
          </p:cNvPr>
          <p:cNvSpPr>
            <a:spLocks noGrp="1"/>
          </p:cNvSpPr>
          <p:nvPr>
            <p:ph idx="1"/>
          </p:nvPr>
        </p:nvSpPr>
        <p:spPr>
          <a:xfrm>
            <a:off x="639097" y="1356852"/>
            <a:ext cx="10489151" cy="4815348"/>
          </a:xfrm>
        </p:spPr>
        <p:txBody>
          <a:bodyPr/>
          <a:lstStyle/>
          <a:p>
            <a:r>
              <a:rPr lang="en-US" dirty="0"/>
              <a:t>Tools </a:t>
            </a:r>
          </a:p>
          <a:p>
            <a:r>
              <a:rPr lang="en-US" dirty="0"/>
              <a:t>Payloads</a:t>
            </a:r>
          </a:p>
          <a:p>
            <a:pPr lvl="1"/>
            <a:r>
              <a:rPr lang="en-US" dirty="0">
                <a:hlinkClick r:id="rId4"/>
              </a:rPr>
              <a:t>https://github.com/fuzzdb-project/fuzzdb</a:t>
            </a:r>
            <a:endParaRPr lang="en-US" dirty="0"/>
          </a:p>
          <a:p>
            <a:pPr lvl="1"/>
            <a:r>
              <a:rPr lang="en-US" dirty="0">
                <a:hlinkClick r:id="rId5"/>
              </a:rPr>
              <a:t>https://github.com/danielmiessler/SecLists</a:t>
            </a:r>
            <a:endParaRPr lang="en-US" dirty="0"/>
          </a:p>
          <a:p>
            <a:pPr lvl="1"/>
            <a:endParaRPr lang="en-US" dirty="0"/>
          </a:p>
          <a:p>
            <a:pPr lvl="1"/>
            <a:r>
              <a:rPr lang="en-US" dirty="0"/>
              <a:t>Polyglots</a:t>
            </a:r>
          </a:p>
          <a:p>
            <a:pPr lvl="2"/>
            <a:r>
              <a:rPr lang="en-US" dirty="0">
                <a:hlinkClick r:id="rId6"/>
              </a:rPr>
              <a:t>https://github.com/0xsobky/HackVault/wiki/Unleashing-an-Ultimate-XSS-Polyglot</a:t>
            </a:r>
            <a:endParaRPr lang="en-US" dirty="0"/>
          </a:p>
          <a:p>
            <a:pPr lvl="2"/>
            <a:endParaRPr lang="en-US" dirty="0"/>
          </a:p>
          <a:p>
            <a:r>
              <a:rPr lang="en-US" dirty="0" err="1"/>
              <a:t>JackMasa’s</a:t>
            </a:r>
            <a:r>
              <a:rPr lang="en-US" dirty="0"/>
              <a:t> XSS Mind map</a:t>
            </a:r>
          </a:p>
          <a:p>
            <a:pPr lvl="1"/>
            <a:r>
              <a:rPr lang="en-US" dirty="0">
                <a:hlinkClick r:id="rId7"/>
              </a:rPr>
              <a:t>https://github.com/jhaddix/XSS.png</a:t>
            </a:r>
            <a:endParaRPr lang="en-US" dirty="0"/>
          </a:p>
          <a:p>
            <a:pPr lvl="1"/>
            <a:endParaRPr lang="en-US" dirty="0"/>
          </a:p>
        </p:txBody>
      </p:sp>
      <p:pic>
        <p:nvPicPr>
          <p:cNvPr id="7" name="Picture 6">
            <a:extLst>
              <a:ext uri="{FF2B5EF4-FFF2-40B4-BE49-F238E27FC236}">
                <a16:creationId xmlns:a16="http://schemas.microsoft.com/office/drawing/2014/main" id="{63CDA30B-29B1-401E-B896-246947E7D7CF}"/>
              </a:ext>
            </a:extLst>
          </p:cNvPr>
          <p:cNvPicPr>
            <a:picLocks noChangeAspect="1"/>
          </p:cNvPicPr>
          <p:nvPr/>
        </p:nvPicPr>
        <p:blipFill>
          <a:blip r:embed="rId8"/>
          <a:stretch>
            <a:fillRect/>
          </a:stretch>
        </p:blipFill>
        <p:spPr>
          <a:xfrm>
            <a:off x="4945626" y="121496"/>
            <a:ext cx="6957545" cy="1466149"/>
          </a:xfrm>
          <a:prstGeom prst="rect">
            <a:avLst/>
          </a:prstGeom>
        </p:spPr>
      </p:pic>
      <p:pic>
        <p:nvPicPr>
          <p:cNvPr id="8" name="Picture 7">
            <a:extLst>
              <a:ext uri="{FF2B5EF4-FFF2-40B4-BE49-F238E27FC236}">
                <a16:creationId xmlns:a16="http://schemas.microsoft.com/office/drawing/2014/main" id="{A752E919-0BC0-4C55-BFC0-503E27B3BDA4}"/>
              </a:ext>
            </a:extLst>
          </p:cNvPr>
          <p:cNvPicPr>
            <a:picLocks noChangeAspect="1"/>
          </p:cNvPicPr>
          <p:nvPr/>
        </p:nvPicPr>
        <p:blipFill>
          <a:blip r:embed="rId9"/>
          <a:stretch>
            <a:fillRect/>
          </a:stretch>
        </p:blipFill>
        <p:spPr>
          <a:xfrm>
            <a:off x="5250135" y="4378584"/>
            <a:ext cx="6918087" cy="2461552"/>
          </a:xfrm>
          <a:prstGeom prst="rect">
            <a:avLst/>
          </a:prstGeom>
        </p:spPr>
      </p:pic>
    </p:spTree>
    <p:extLst>
      <p:ext uri="{BB962C8B-B14F-4D97-AF65-F5344CB8AC3E}">
        <p14:creationId xmlns:p14="http://schemas.microsoft.com/office/powerpoint/2010/main" val="21533938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Defenses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255640" y="1166070"/>
            <a:ext cx="10791772" cy="4625131"/>
          </a:xfrm>
        </p:spPr>
        <p:txBody>
          <a:bodyPr>
            <a:normAutofit/>
          </a:bodyPr>
          <a:lstStyle/>
          <a:p>
            <a:pPr marL="0" indent="0">
              <a:buNone/>
            </a:pPr>
            <a:endParaRPr lang="en-US" dirty="0"/>
          </a:p>
          <a:p>
            <a:pPr>
              <a:buFont typeface="Arial" panose="020B0604020202020204" pitchFamily="34" charset="0"/>
              <a:buChar char="•"/>
            </a:pPr>
            <a:r>
              <a:rPr lang="en-US" u="sng" dirty="0">
                <a:solidFill>
                  <a:srgbClr val="0070C0"/>
                </a:solidFill>
              </a:rPr>
              <a:t>https://www.owasp.org/index.php/Top_10-2017_A7-Cross-Site_Scripting_(XSS)</a:t>
            </a:r>
          </a:p>
          <a:p>
            <a:pPr>
              <a:buFont typeface="Arial" panose="020B0604020202020204" pitchFamily="34" charset="0"/>
              <a:buChar char="•"/>
            </a:pPr>
            <a:r>
              <a:rPr lang="en-US" u="sng" dirty="0">
                <a:solidFill>
                  <a:srgbClr val="0070C0"/>
                </a:solidFill>
              </a:rPr>
              <a:t>https://www.owasp.org/index.php/XSS_(Cross_Site_Scripting)_Prevention_Cheat_Sheet</a:t>
            </a:r>
          </a:p>
          <a:p>
            <a:pPr>
              <a:buFont typeface="Arial" panose="020B0604020202020204" pitchFamily="34" charset="0"/>
              <a:buChar char="•"/>
            </a:pPr>
            <a:r>
              <a:rPr lang="en-US" u="sng" dirty="0">
                <a:solidFill>
                  <a:srgbClr val="0070C0"/>
                </a:solidFill>
              </a:rPr>
              <a:t>http://cwe.mitre.org/data/definitions/79.html</a:t>
            </a:r>
          </a:p>
          <a:p>
            <a:pPr>
              <a:buFont typeface="Arial" panose="020B0604020202020204" pitchFamily="34" charset="0"/>
              <a:buChar char="•"/>
            </a:pPr>
            <a:r>
              <a:rPr lang="en-US" u="sng" dirty="0">
                <a:solidFill>
                  <a:srgbClr val="0070C0"/>
                </a:solidFill>
              </a:rPr>
              <a:t>https://www.owasp.org/index.php/Category:OWASP_Enterprise_Security_API</a:t>
            </a:r>
          </a:p>
          <a:p>
            <a:pPr>
              <a:buFont typeface="Arial" panose="020B0604020202020204" pitchFamily="34" charset="0"/>
              <a:buChar char="•"/>
            </a:pPr>
            <a:r>
              <a:rPr lang="en-US" u="sng" dirty="0">
                <a:solidFill>
                  <a:srgbClr val="0070C0"/>
                </a:solidFill>
              </a:rPr>
              <a:t>https://docs.microsoft.com/en-us/dotnet/api/system.web.security.antixss.antixssencoder?view=netframework-4.7.2</a:t>
            </a:r>
          </a:p>
          <a:p>
            <a:pPr>
              <a:buFont typeface="Arial" panose="020B0604020202020204" pitchFamily="34" charset="0"/>
              <a:buChar char="•"/>
            </a:pPr>
            <a:r>
              <a:rPr lang="en-US" u="sng" dirty="0">
                <a:solidFill>
                  <a:srgbClr val="0070C0"/>
                </a:solidFill>
              </a:rPr>
              <a:t>https://docs.microsoft.com/en-us/aspnet/core/security/cross-site-scripting?view=aspnetcore-2.1</a:t>
            </a:r>
          </a:p>
          <a:p>
            <a:pPr>
              <a:buFont typeface="Arial" panose="020B0604020202020204" pitchFamily="34" charset="0"/>
              <a:buChar char="•"/>
            </a:pPr>
            <a:r>
              <a:rPr lang="en-US" u="sng" dirty="0">
                <a:solidFill>
                  <a:srgbClr val="0070C0"/>
                </a:solidFill>
              </a:rPr>
              <a:t>https://code.google.com/archive/p/domxsswiki/wikis/Introduction.wiki</a:t>
            </a:r>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392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XSS – Practice</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1141412" y="1166070"/>
            <a:ext cx="9905999" cy="4625131"/>
          </a:xfrm>
        </p:spPr>
        <p:txBody>
          <a:bodyPr>
            <a:normAutofit/>
          </a:bodyPr>
          <a:lstStyle/>
          <a:p>
            <a:pPr>
              <a:lnSpc>
                <a:spcPct val="100000"/>
              </a:lnSpc>
            </a:pPr>
            <a:r>
              <a:rPr lang="en-US" dirty="0"/>
              <a:t>OWASP Broken Web App Project – Source Forge</a:t>
            </a:r>
          </a:p>
          <a:p>
            <a:pPr marL="0" indent="0">
              <a:lnSpc>
                <a:spcPct val="100000"/>
              </a:lnSpc>
              <a:buNone/>
            </a:pPr>
            <a:r>
              <a:rPr lang="en-US" dirty="0">
                <a:solidFill>
                  <a:srgbClr val="0070C0"/>
                </a:solidFill>
                <a:hlinkClick r:id="rId2">
                  <a:extLst>
                    <a:ext uri="{A12FA001-AC4F-418D-AE19-62706E023703}">
                      <ahyp:hlinkClr xmlns:ahyp="http://schemas.microsoft.com/office/drawing/2018/hyperlinkcolor" val="tx"/>
                    </a:ext>
                  </a:extLst>
                </a:hlinkClick>
              </a:rPr>
              <a:t>https://sourceforge.net/projects/owaspbwa/</a:t>
            </a:r>
            <a:endParaRPr lang="en-US" dirty="0">
              <a:solidFill>
                <a:srgbClr val="0070C0"/>
              </a:solidFill>
            </a:endParaRPr>
          </a:p>
          <a:p>
            <a:pPr>
              <a:lnSpc>
                <a:spcPct val="100000"/>
              </a:lnSpc>
            </a:pPr>
            <a:r>
              <a:rPr lang="en-US" dirty="0"/>
              <a:t>Vulnerable Web App – College Professor</a:t>
            </a:r>
          </a:p>
          <a:p>
            <a:pPr marL="0" indent="0">
              <a:lnSpc>
                <a:spcPct val="100000"/>
              </a:lnSpc>
              <a:buNone/>
            </a:pPr>
            <a:r>
              <a:rPr lang="en-US" dirty="0">
                <a:solidFill>
                  <a:srgbClr val="0070C0"/>
                </a:solidFill>
                <a:hlinkClick r:id="rId3">
                  <a:extLst>
                    <a:ext uri="{A12FA001-AC4F-418D-AE19-62706E023703}">
                      <ahyp:hlinkClr xmlns:ahyp="http://schemas.microsoft.com/office/drawing/2018/hyperlinkcolor" val="tx"/>
                    </a:ext>
                  </a:extLst>
                </a:hlinkClick>
              </a:rPr>
              <a:t>http://www.vulnerablewebapps.org/</a:t>
            </a:r>
            <a:endParaRPr lang="en-US" dirty="0">
              <a:solidFill>
                <a:srgbClr val="0070C0"/>
              </a:solidFill>
            </a:endParaRPr>
          </a:p>
          <a:p>
            <a:pPr>
              <a:lnSpc>
                <a:spcPct val="100000"/>
              </a:lnSpc>
            </a:pPr>
            <a:r>
              <a:rPr lang="en-US" dirty="0"/>
              <a:t>Damn Vulnerable Web Application (DVWA)</a:t>
            </a:r>
          </a:p>
          <a:p>
            <a:pPr marL="0" indent="0">
              <a:lnSpc>
                <a:spcPct val="100000"/>
              </a:lnSpc>
              <a:buNone/>
            </a:pPr>
            <a:r>
              <a:rPr lang="en-US" dirty="0">
                <a:solidFill>
                  <a:srgbClr val="0070C0"/>
                </a:solidFill>
                <a:hlinkClick r:id="rId4">
                  <a:extLst>
                    <a:ext uri="{A12FA001-AC4F-418D-AE19-62706E023703}">
                      <ahyp:hlinkClr xmlns:ahyp="http://schemas.microsoft.com/office/drawing/2018/hyperlinkcolor" val="tx"/>
                    </a:ext>
                  </a:extLst>
                </a:hlinkClick>
              </a:rPr>
              <a:t>http://www.dvwa.co.uk/</a:t>
            </a:r>
            <a:endParaRPr lang="en-US" dirty="0">
              <a:solidFill>
                <a:srgbClr val="0070C0"/>
              </a:solidFill>
            </a:endParaRPr>
          </a:p>
          <a:p>
            <a:pPr>
              <a:lnSpc>
                <a:spcPct val="100000"/>
              </a:lnSpc>
            </a:pPr>
            <a:r>
              <a:rPr lang="en-US" dirty="0" err="1"/>
              <a:t>Mutillidae</a:t>
            </a:r>
            <a:r>
              <a:rPr lang="en-US" dirty="0"/>
              <a:t> - webpwnized/</a:t>
            </a:r>
            <a:r>
              <a:rPr lang="en-US" dirty="0" err="1"/>
              <a:t>mutillidae</a:t>
            </a:r>
            <a:r>
              <a:rPr lang="en-US" dirty="0"/>
              <a:t> </a:t>
            </a:r>
          </a:p>
          <a:p>
            <a:pPr marL="0" indent="0">
              <a:lnSpc>
                <a:spcPct val="100000"/>
              </a:lnSpc>
              <a:buNone/>
            </a:pPr>
            <a:r>
              <a:rPr lang="en-US" dirty="0">
                <a:solidFill>
                  <a:srgbClr val="0070C0"/>
                </a:solidFill>
                <a:hlinkClick r:id="rId5">
                  <a:extLst>
                    <a:ext uri="{A12FA001-AC4F-418D-AE19-62706E023703}">
                      <ahyp:hlinkClr xmlns:ahyp="http://schemas.microsoft.com/office/drawing/2018/hyperlinkcolor" val="tx"/>
                    </a:ext>
                  </a:extLst>
                </a:hlinkClick>
              </a:rPr>
              <a:t>https://github.com/webpwnized/mutillidae</a:t>
            </a:r>
            <a:endParaRPr lang="en-US" dirty="0">
              <a:solidFill>
                <a:srgbClr val="0070C0"/>
              </a:solidFill>
            </a:endParaRPr>
          </a:p>
          <a:p>
            <a:pPr marL="0" indent="0">
              <a:buNone/>
            </a:pPr>
            <a:endParaRPr lang="en-US" dirty="0"/>
          </a:p>
          <a:p>
            <a:pPr marL="0" indent="0">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075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Web Hacking – Training - Paid</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a:bodyPr>
          <a:lstStyle/>
          <a:p>
            <a:pPr>
              <a:lnSpc>
                <a:spcPct val="100000"/>
              </a:lnSpc>
            </a:pPr>
            <a:r>
              <a:rPr lang="en-US" dirty="0"/>
              <a:t>PentesterAcademy- </a:t>
            </a:r>
          </a:p>
          <a:p>
            <a:pPr marL="0" indent="0">
              <a:lnSpc>
                <a:spcPct val="100000"/>
              </a:lnSpc>
              <a:buNone/>
            </a:pPr>
            <a:r>
              <a:rPr lang="en-US" dirty="0">
                <a:solidFill>
                  <a:srgbClr val="0070C0"/>
                </a:solidFill>
                <a:hlinkClick r:id="rId2">
                  <a:extLst>
                    <a:ext uri="{A12FA001-AC4F-418D-AE19-62706E023703}">
                      <ahyp:hlinkClr xmlns:ahyp="http://schemas.microsoft.com/office/drawing/2018/hyperlinkcolor" val="tx"/>
                    </a:ext>
                  </a:extLst>
                </a:hlinkClick>
              </a:rPr>
              <a:t>https://www.pentesteracademy.com/</a:t>
            </a:r>
            <a:endParaRPr lang="en-US" dirty="0">
              <a:solidFill>
                <a:srgbClr val="0070C0"/>
              </a:solidFill>
            </a:endParaRPr>
          </a:p>
          <a:p>
            <a:pPr>
              <a:lnSpc>
                <a:spcPct val="100000"/>
              </a:lnSpc>
            </a:pPr>
            <a:r>
              <a:rPr lang="en-US" dirty="0"/>
              <a:t>SANS – SEC542: Web App Penetration Testing and Ethical Hacking-</a:t>
            </a:r>
          </a:p>
          <a:p>
            <a:pPr marL="0" indent="0">
              <a:lnSpc>
                <a:spcPct val="100000"/>
              </a:lnSpc>
              <a:buNone/>
            </a:pPr>
            <a:r>
              <a:rPr lang="en-US" dirty="0">
                <a:solidFill>
                  <a:srgbClr val="0070C0"/>
                </a:solidFill>
                <a:hlinkClick r:id="rId3">
                  <a:extLst>
                    <a:ext uri="{A12FA001-AC4F-418D-AE19-62706E023703}">
                      <ahyp:hlinkClr xmlns:ahyp="http://schemas.microsoft.com/office/drawing/2018/hyperlinkcolor" val="tx"/>
                    </a:ext>
                  </a:extLst>
                </a:hlinkClick>
              </a:rPr>
              <a:t>https://www.sans.org/course/web-app-penetration-testing-ethical-hacking</a:t>
            </a:r>
            <a:endParaRPr lang="en-US" dirty="0">
              <a:solidFill>
                <a:srgbClr val="0070C0"/>
              </a:solidFill>
            </a:endParaRPr>
          </a:p>
          <a:p>
            <a:pPr>
              <a:lnSpc>
                <a:spcPct val="100000"/>
              </a:lnSpc>
            </a:pPr>
            <a:r>
              <a:rPr lang="en-US" b="1" dirty="0"/>
              <a:t>Offensive Security Web Expert -</a:t>
            </a:r>
          </a:p>
          <a:p>
            <a:pPr marL="0" indent="0">
              <a:lnSpc>
                <a:spcPct val="100000"/>
              </a:lnSpc>
              <a:buNone/>
            </a:pPr>
            <a:r>
              <a:rPr lang="en-US" dirty="0">
                <a:solidFill>
                  <a:srgbClr val="0070C0"/>
                </a:solidFill>
                <a:hlinkClick r:id="rId4">
                  <a:extLst>
                    <a:ext uri="{A12FA001-AC4F-418D-AE19-62706E023703}">
                      <ahyp:hlinkClr xmlns:ahyp="http://schemas.microsoft.com/office/drawing/2018/hyperlinkcolor" val="tx"/>
                    </a:ext>
                  </a:extLst>
                </a:hlinkClick>
              </a:rPr>
              <a:t>https://www.offensive-security.com/information-security-certifications/oswe-offensive-security-web-expert/</a:t>
            </a:r>
            <a:endParaRPr lang="en-US" dirty="0">
              <a:solidFill>
                <a:srgbClr val="0070C0"/>
              </a:solidFill>
            </a:endParaRPr>
          </a:p>
          <a:p>
            <a:pPr>
              <a:lnSpc>
                <a:spcPct val="100000"/>
              </a:lnSpc>
            </a:pPr>
            <a:r>
              <a:rPr lang="en-US" b="1" dirty="0"/>
              <a:t>eLearnSecurity – </a:t>
            </a:r>
            <a:r>
              <a:rPr lang="en-US" dirty="0" err="1"/>
              <a:t>eWPT</a:t>
            </a:r>
            <a:endParaRPr lang="en-US" b="1" dirty="0"/>
          </a:p>
          <a:p>
            <a:pPr marL="0" indent="0">
              <a:lnSpc>
                <a:spcPct val="100000"/>
              </a:lnSpc>
              <a:buNone/>
            </a:pPr>
            <a:r>
              <a:rPr lang="en-US" dirty="0">
                <a:solidFill>
                  <a:srgbClr val="0070C0"/>
                </a:solidFill>
                <a:hlinkClick r:id="rId5">
                  <a:extLst>
                    <a:ext uri="{A12FA001-AC4F-418D-AE19-62706E023703}">
                      <ahyp:hlinkClr xmlns:ahyp="http://schemas.microsoft.com/office/drawing/2018/hyperlinkcolor" val="tx"/>
                    </a:ext>
                  </a:extLst>
                </a:hlinkClick>
              </a:rPr>
              <a:t>https://www.elearnsecurity.com/certification/</a:t>
            </a:r>
            <a:endParaRPr lang="en-US" dirty="0">
              <a:solidFill>
                <a:srgbClr val="0070C0"/>
              </a:solidFill>
            </a:endParaRPr>
          </a:p>
          <a:p>
            <a:pPr>
              <a:lnSpc>
                <a:spcPct val="100000"/>
              </a:lnSpc>
            </a:pPr>
            <a:r>
              <a:rPr lang="en-US" b="1" dirty="0"/>
              <a:t>Practical Web Application Penetration Testing - PWAPT</a:t>
            </a:r>
          </a:p>
          <a:p>
            <a:pPr marL="0" indent="0">
              <a:lnSpc>
                <a:spcPct val="100000"/>
              </a:lnSpc>
              <a:buNone/>
            </a:pPr>
            <a:r>
              <a:rPr lang="en-US" dirty="0">
                <a:solidFill>
                  <a:srgbClr val="0070C0"/>
                </a:solidFill>
                <a:hlinkClick r:id="rId6">
                  <a:extLst>
                    <a:ext uri="{A12FA001-AC4F-418D-AE19-62706E023703}">
                      <ahyp:hlinkClr xmlns:ahyp="http://schemas.microsoft.com/office/drawing/2018/hyperlinkcolor" val="tx"/>
                    </a:ext>
                  </a:extLst>
                </a:hlinkClick>
              </a:rPr>
              <a:t>https://www.lanmaster53.com/training/</a:t>
            </a:r>
            <a:endParaRPr lang="en-US" dirty="0">
              <a:solidFill>
                <a:srgbClr val="0070C0"/>
              </a:solidFill>
            </a:endParaRPr>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23" y="45905"/>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9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8"/>
        <p:cNvGrpSpPr/>
        <p:nvPr/>
      </p:nvGrpSpPr>
      <p:grpSpPr>
        <a:xfrm>
          <a:off x="0" y="0"/>
          <a:ext cx="0" cy="0"/>
          <a:chOff x="0" y="0"/>
          <a:chExt cx="0" cy="0"/>
        </a:xfrm>
      </p:grpSpPr>
      <p:pic>
        <p:nvPicPr>
          <p:cNvPr id="49" name="Google Shape;49;p10"/>
          <p:cNvPicPr preferRelativeResize="0"/>
          <p:nvPr/>
        </p:nvPicPr>
        <p:blipFill rotWithShape="1">
          <a:blip r:embed="rId3">
            <a:alphaModFix/>
          </a:blip>
          <a:srcRect/>
          <a:stretch/>
        </p:blipFill>
        <p:spPr>
          <a:xfrm>
            <a:off x="1199150" y="-168400"/>
            <a:ext cx="9555600" cy="6858000"/>
          </a:xfrm>
          <a:prstGeom prst="rect">
            <a:avLst/>
          </a:prstGeom>
          <a:noFill/>
          <a:ln>
            <a:noFill/>
          </a:ln>
        </p:spPr>
      </p:pic>
      <p:sp>
        <p:nvSpPr>
          <p:cNvPr id="50" name="Google Shape;50;p10"/>
          <p:cNvSpPr txBox="1"/>
          <p:nvPr/>
        </p:nvSpPr>
        <p:spPr>
          <a:xfrm>
            <a:off x="1199150" y="627625"/>
            <a:ext cx="5866200" cy="1587600"/>
          </a:xfrm>
          <a:prstGeom prst="rect">
            <a:avLst/>
          </a:prstGeom>
          <a:noFill/>
          <a:ln>
            <a:noFill/>
          </a:ln>
        </p:spPr>
        <p:txBody>
          <a:bodyPr spcFirstLastPara="1" wrap="square" lIns="91425" tIns="91425" rIns="91425" bIns="91425" anchor="t" anchorCtr="0">
            <a:noAutofit/>
          </a:bodyPr>
          <a:lstStyle/>
          <a:p>
            <a:pPr algn="ctr" defTabSz="914400">
              <a:buClr>
                <a:srgbClr val="000000"/>
              </a:buClr>
            </a:pPr>
            <a:r>
              <a:rPr lang="en" sz="4800" kern="0">
                <a:solidFill>
                  <a:srgbClr val="000000"/>
                </a:solidFill>
                <a:latin typeface="Ubuntu"/>
                <a:ea typeface="Ubuntu"/>
                <a:cs typeface="Ubuntu"/>
                <a:sym typeface="Ubuntu"/>
              </a:rPr>
              <a:t>The value of volunteerism</a:t>
            </a:r>
            <a:endParaRPr sz="4800" kern="0">
              <a:solidFill>
                <a:srgbClr val="000000"/>
              </a:solidFill>
              <a:latin typeface="Arial"/>
              <a:cs typeface="Arial"/>
              <a:sym typeface="Arial"/>
            </a:endParaRPr>
          </a:p>
          <a:p>
            <a:pPr defTabSz="914400">
              <a:buClr>
                <a:srgbClr val="000000"/>
              </a:buClr>
            </a:pPr>
            <a:endParaRPr sz="1400" kern="0">
              <a:solidFill>
                <a:srgbClr val="000000"/>
              </a:solidFill>
              <a:latin typeface="Arial"/>
              <a:ea typeface="Arial"/>
              <a:cs typeface="Arial"/>
              <a:sym typeface="Arial"/>
            </a:endParaRPr>
          </a:p>
        </p:txBody>
      </p:sp>
      <p:sp>
        <p:nvSpPr>
          <p:cNvPr id="51" name="Google Shape;51;p10"/>
          <p:cNvSpPr txBox="1"/>
          <p:nvPr/>
        </p:nvSpPr>
        <p:spPr>
          <a:xfrm>
            <a:off x="6330725" y="107050"/>
            <a:ext cx="4102500" cy="3796500"/>
          </a:xfrm>
          <a:prstGeom prst="rect">
            <a:avLst/>
          </a:prstGeom>
          <a:noFill/>
          <a:ln>
            <a:noFill/>
          </a:ln>
        </p:spPr>
        <p:txBody>
          <a:bodyPr spcFirstLastPara="1" wrap="square" lIns="91425" tIns="91425" rIns="91425" bIns="91425" anchor="t" anchorCtr="0">
            <a:noAutofit/>
          </a:bodyPr>
          <a:lstStyle/>
          <a:p>
            <a:pPr marL="457200" indent="-304800" defTabSz="914400">
              <a:buClr>
                <a:srgbClr val="000000"/>
              </a:buClr>
              <a:buSzPts val="1200"/>
              <a:buFont typeface="Arial"/>
              <a:buChar char="●"/>
            </a:pPr>
            <a:r>
              <a:rPr lang="en" sz="1200" kern="0">
                <a:solidFill>
                  <a:srgbClr val="000000"/>
                </a:solidFill>
                <a:latin typeface="Arial"/>
                <a:cs typeface="Arial"/>
                <a:sym typeface="Arial"/>
              </a:rPr>
              <a:t>94% think volunteering adds to the skills of their workforce</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58% say voluntary work can be more valuable than experience gained in paid employment</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25% offer paid time off to employee volunteers</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15% allow sabbaticals for volunteering projects</a:t>
            </a:r>
            <a:endParaRPr sz="1200" kern="0">
              <a:solidFill>
                <a:srgbClr val="000000"/>
              </a:solidFill>
              <a:latin typeface="Arial"/>
              <a:cs typeface="Arial"/>
              <a:sym typeface="Arial"/>
            </a:endParaRPr>
          </a:p>
          <a:p>
            <a:pPr defTabSz="914400">
              <a:buClr>
                <a:srgbClr val="000000"/>
              </a:buClr>
            </a:pPr>
            <a:endParaRPr sz="1200" kern="0">
              <a:solidFill>
                <a:srgbClr val="000000"/>
              </a:solidFill>
              <a:latin typeface="Arial"/>
              <a:cs typeface="Arial"/>
              <a:sym typeface="Arial"/>
            </a:endParaRPr>
          </a:p>
          <a:p>
            <a:pPr defTabSz="914400">
              <a:buClr>
                <a:srgbClr val="000000"/>
              </a:buClr>
              <a:buSzPts val="1100"/>
            </a:pPr>
            <a:r>
              <a:rPr lang="en" sz="1200" kern="0">
                <a:solidFill>
                  <a:srgbClr val="000000"/>
                </a:solidFill>
                <a:latin typeface="Arial"/>
                <a:cs typeface="Arial"/>
                <a:sym typeface="Arial"/>
              </a:rPr>
              <a:t>Employer supported volunteering can help a company’s:</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Reputation and credibility</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Recruitment and staff retention</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Staff morale and work performance</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Training and development</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Change management</a:t>
            </a:r>
            <a:endParaRPr sz="1400" kern="0">
              <a:solidFill>
                <a:srgbClr val="000000"/>
              </a:solidFill>
              <a:latin typeface="Arial"/>
              <a:cs typeface="Arial"/>
              <a:sym typeface="Arial"/>
            </a:endParaRPr>
          </a:p>
          <a:p>
            <a:pPr marL="457200" indent="-304800" defTabSz="914400">
              <a:buClr>
                <a:srgbClr val="000000"/>
              </a:buClr>
              <a:buSzPts val="1200"/>
              <a:buFont typeface="Arial"/>
              <a:buChar char="●"/>
            </a:pPr>
            <a:r>
              <a:rPr lang="en" sz="1200" kern="0">
                <a:solidFill>
                  <a:srgbClr val="000000"/>
                </a:solidFill>
                <a:latin typeface="Arial"/>
                <a:cs typeface="Arial"/>
                <a:sym typeface="Arial"/>
              </a:rPr>
              <a:t>Government and regulatory relations..</a:t>
            </a:r>
            <a:endParaRPr sz="1200" kern="0">
              <a:solidFill>
                <a:srgbClr val="000000"/>
              </a:solidFill>
              <a:latin typeface="Arial"/>
              <a:cs typeface="Arial"/>
              <a:sym typeface="Arial"/>
            </a:endParaRPr>
          </a:p>
          <a:p>
            <a:pPr defTabSz="914400">
              <a:buClr>
                <a:srgbClr val="000000"/>
              </a:buClr>
            </a:pPr>
            <a:endParaRPr sz="1200" kern="0">
              <a:solidFill>
                <a:srgbClr val="000000"/>
              </a:solidFill>
              <a:latin typeface="Arial"/>
              <a:cs typeface="Arial"/>
              <a:sym typeface="Arial"/>
            </a:endParaRPr>
          </a:p>
          <a:p>
            <a:pPr defTabSz="914400">
              <a:buClr>
                <a:srgbClr val="000000"/>
              </a:buClr>
            </a:pPr>
            <a:r>
              <a:rPr lang="en" sz="1200" kern="0">
                <a:solidFill>
                  <a:srgbClr val="000000"/>
                </a:solidFill>
                <a:latin typeface="Arial"/>
                <a:cs typeface="Arial"/>
                <a:sym typeface="Arial"/>
              </a:rPr>
              <a:t>*</a:t>
            </a:r>
            <a:r>
              <a:rPr lang="en" sz="1100" kern="0">
                <a:solidFill>
                  <a:srgbClr val="000000"/>
                </a:solidFill>
                <a:latin typeface="Arial"/>
                <a:cs typeface="Arial"/>
                <a:sym typeface="Arial"/>
              </a:rPr>
              <a:t>Reed Executive</a:t>
            </a:r>
            <a:endParaRPr sz="1200" kern="0">
              <a:solidFill>
                <a:srgbClr val="000000"/>
              </a:solidFill>
              <a:latin typeface="Arial"/>
              <a:cs typeface="Arial"/>
              <a:sym typeface="Arial"/>
            </a:endParaRPr>
          </a:p>
        </p:txBody>
      </p:sp>
    </p:spTree>
    <p:extLst>
      <p:ext uri="{BB962C8B-B14F-4D97-AF65-F5344CB8AC3E}">
        <p14:creationId xmlns:p14="http://schemas.microsoft.com/office/powerpoint/2010/main" val="4223947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Web hacking – Training - FREE</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fontScale="77500" lnSpcReduction="20000"/>
          </a:bodyPr>
          <a:lstStyle/>
          <a:p>
            <a:pPr marL="0" indent="0">
              <a:lnSpc>
                <a:spcPct val="100000"/>
              </a:lnSpc>
              <a:buNone/>
            </a:pPr>
            <a:r>
              <a:rPr lang="en-US" b="1" dirty="0"/>
              <a:t>YouTube – Web Hacking</a:t>
            </a:r>
          </a:p>
          <a:p>
            <a:pPr>
              <a:lnSpc>
                <a:spcPct val="100000"/>
              </a:lnSpc>
            </a:pPr>
            <a:r>
              <a:rPr lang="en-US" b="1" dirty="0"/>
              <a:t>Webpwnized</a:t>
            </a:r>
          </a:p>
          <a:p>
            <a:pPr>
              <a:lnSpc>
                <a:spcPct val="100000"/>
              </a:lnSpc>
            </a:pPr>
            <a:r>
              <a:rPr lang="en-US" b="1" dirty="0"/>
              <a:t>IppSec</a:t>
            </a:r>
          </a:p>
          <a:p>
            <a:pPr>
              <a:lnSpc>
                <a:spcPct val="100000"/>
              </a:lnSpc>
            </a:pPr>
            <a:r>
              <a:rPr lang="en-US" b="1" dirty="0"/>
              <a:t>Derek Rook</a:t>
            </a:r>
          </a:p>
          <a:p>
            <a:pPr>
              <a:lnSpc>
                <a:spcPct val="100000"/>
              </a:lnSpc>
            </a:pPr>
            <a:r>
              <a:rPr lang="en-US" b="1" dirty="0"/>
              <a:t>Bugcrowd</a:t>
            </a:r>
          </a:p>
          <a:p>
            <a:pPr>
              <a:lnSpc>
                <a:spcPct val="100000"/>
              </a:lnSpc>
            </a:pPr>
            <a:r>
              <a:rPr lang="en-US" b="1" dirty="0"/>
              <a:t>LiveOverflow</a:t>
            </a:r>
          </a:p>
          <a:p>
            <a:pPr>
              <a:lnSpc>
                <a:spcPct val="100000"/>
              </a:lnSpc>
            </a:pPr>
            <a:r>
              <a:rPr lang="en-US" b="1" dirty="0"/>
              <a:t>m4v3r1ck</a:t>
            </a:r>
          </a:p>
          <a:p>
            <a:pPr>
              <a:lnSpc>
                <a:spcPct val="100000"/>
              </a:lnSpc>
            </a:pPr>
            <a:r>
              <a:rPr lang="en-US" b="1" dirty="0"/>
              <a:t>Adrian Crenshaw</a:t>
            </a:r>
          </a:p>
          <a:p>
            <a:pPr>
              <a:lnSpc>
                <a:spcPct val="100000"/>
              </a:lnSpc>
            </a:pPr>
            <a:r>
              <a:rPr lang="en-US" b="1" dirty="0"/>
              <a:t>PentestersAcademy</a:t>
            </a:r>
          </a:p>
          <a:p>
            <a:pPr marL="0" indent="0">
              <a:lnSpc>
                <a:spcPct val="100000"/>
              </a:lnSpc>
              <a:buNone/>
            </a:pPr>
            <a:r>
              <a:rPr lang="en-US" b="1" dirty="0"/>
              <a:t>YouTube – Coding</a:t>
            </a:r>
          </a:p>
          <a:p>
            <a:pPr>
              <a:lnSpc>
                <a:spcPct val="100000"/>
              </a:lnSpc>
            </a:pPr>
            <a:r>
              <a:rPr lang="en-US" b="1" dirty="0"/>
              <a:t>Derek Banas- Language in an hour</a:t>
            </a:r>
          </a:p>
          <a:p>
            <a:pPr>
              <a:lnSpc>
                <a:spcPct val="100000"/>
              </a:lnSpc>
            </a:pPr>
            <a:r>
              <a:rPr lang="en-US" b="1" dirty="0"/>
              <a:t>Learn To Code – GOLANG</a:t>
            </a:r>
          </a:p>
          <a:p>
            <a:pPr>
              <a:lnSpc>
                <a:spcPct val="100000"/>
              </a:lnSpc>
            </a:pPr>
            <a:r>
              <a:rPr lang="en-US" b="1" dirty="0"/>
              <a:t>LearnWebCode</a:t>
            </a:r>
          </a:p>
          <a:p>
            <a:pPr>
              <a:lnSpc>
                <a:spcPct val="100000"/>
              </a:lnSpc>
            </a:pPr>
            <a:r>
              <a:rPr lang="en-US" b="1" dirty="0"/>
              <a:t>SimplyCoded</a:t>
            </a:r>
          </a:p>
          <a:p>
            <a:pPr marL="0" indent="0">
              <a:lnSpc>
                <a:spcPct val="100000"/>
              </a:lnSpc>
              <a:buNone/>
            </a:pPr>
            <a:r>
              <a:rPr lang="en-US" b="1" dirty="0">
                <a:hlinkClick r:id="rId2"/>
              </a:rPr>
              <a:t>https://www.hackerone.com/hacker101</a:t>
            </a:r>
            <a:endParaRPr lang="en-US" b="1" dirty="0"/>
          </a:p>
          <a:p>
            <a:pPr marL="0" indent="0">
              <a:lnSpc>
                <a:spcPct val="100000"/>
              </a:lnSpc>
              <a:buNone/>
            </a:pPr>
            <a:r>
              <a:rPr lang="en-US" b="1" dirty="0">
                <a:hlinkClick r:id="rId3"/>
              </a:rPr>
              <a:t>https://www.infosecurity-magazine.com/news/hackedu-hackerone-partner-to-offer/</a:t>
            </a: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339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Books</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a:bodyPr>
          <a:lstStyle/>
          <a:p>
            <a:r>
              <a:rPr lang="en-US" dirty="0"/>
              <a:t>The Web Application Hacker's Handbook: Finding and Exploiting Security Flaws 2nd Edition</a:t>
            </a:r>
          </a:p>
          <a:p>
            <a:r>
              <a:rPr lang="en-US" dirty="0"/>
              <a:t>The Hacker Playbook 3: Practical Guide To Penetration Testing Paperback – May 2, 2018, recommend 1&amp;2 as well</a:t>
            </a:r>
          </a:p>
          <a:p>
            <a:r>
              <a:rPr lang="en-US" dirty="0"/>
              <a:t>RTFM – Red Team Field Manual</a:t>
            </a:r>
          </a:p>
          <a:p>
            <a:r>
              <a:rPr lang="en-US" dirty="0"/>
              <a:t>Metasploit Penetration testers guide</a:t>
            </a:r>
          </a:p>
          <a:p>
            <a:r>
              <a:rPr lang="en-US" dirty="0"/>
              <a:t>Black Hat Python</a:t>
            </a:r>
          </a:p>
          <a:p>
            <a:r>
              <a:rPr lang="en-US" dirty="0"/>
              <a:t>Kali Linux Revealed - </a:t>
            </a:r>
            <a:r>
              <a:rPr lang="en-US" dirty="0">
                <a:solidFill>
                  <a:srgbClr val="0070C0"/>
                </a:solidFill>
                <a:hlinkClick r:id="rId2">
                  <a:extLst>
                    <a:ext uri="{A12FA001-AC4F-418D-AE19-62706E023703}">
                      <ahyp:hlinkClr xmlns:ahyp="http://schemas.microsoft.com/office/drawing/2018/hyperlinkcolor" val="tx"/>
                    </a:ext>
                  </a:extLst>
                </a:hlinkClick>
              </a:rPr>
              <a:t>https://www.kali.org/download-kali-linux-revealed-book/</a:t>
            </a:r>
            <a:endParaRPr lang="en-US" dirty="0">
              <a:solidFill>
                <a:srgbClr val="0070C0"/>
              </a:solidFill>
            </a:endParaRPr>
          </a:p>
          <a:p>
            <a:r>
              <a:rPr lang="en-US" dirty="0"/>
              <a:t>OWASP Testing guide - </a:t>
            </a:r>
            <a:r>
              <a:rPr lang="en-US" dirty="0">
                <a:solidFill>
                  <a:srgbClr val="0070C0"/>
                </a:solidFill>
                <a:hlinkClick r:id="rId3">
                  <a:extLst>
                    <a:ext uri="{A12FA001-AC4F-418D-AE19-62706E023703}">
                      <ahyp:hlinkClr xmlns:ahyp="http://schemas.microsoft.com/office/drawing/2018/hyperlinkcolor" val="tx"/>
                    </a:ext>
                  </a:extLst>
                </a:hlinkClick>
              </a:rPr>
              <a:t>https://www.owasp.org/images/1/19/OTGv4.pdf</a:t>
            </a:r>
            <a:r>
              <a:rPr lang="en-US" dirty="0">
                <a:solidFill>
                  <a:srgbClr val="0070C0"/>
                </a:solidFill>
              </a:rPr>
              <a:t> </a:t>
            </a:r>
          </a:p>
          <a:p>
            <a:endParaRPr lang="en-US" b="1" dirty="0"/>
          </a:p>
          <a:p>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9"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278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E4810-4129-48DC-8696-510F920F98E4}"/>
              </a:ext>
            </a:extLst>
          </p:cNvPr>
          <p:cNvSpPr>
            <a:spLocks noGrp="1"/>
          </p:cNvSpPr>
          <p:nvPr>
            <p:ph type="title"/>
          </p:nvPr>
        </p:nvSpPr>
        <p:spPr>
          <a:xfrm>
            <a:off x="3213494" y="186250"/>
            <a:ext cx="9905998" cy="690165"/>
          </a:xfrm>
        </p:spPr>
        <p:txBody>
          <a:bodyPr>
            <a:normAutofit fontScale="90000"/>
          </a:bodyPr>
          <a:lstStyle/>
          <a:p>
            <a:r>
              <a:rPr lang="en-US" dirty="0"/>
              <a:t>Contact</a:t>
            </a:r>
          </a:p>
        </p:txBody>
      </p:sp>
      <p:sp>
        <p:nvSpPr>
          <p:cNvPr id="4" name="Content Placeholder 3">
            <a:extLst>
              <a:ext uri="{FF2B5EF4-FFF2-40B4-BE49-F238E27FC236}">
                <a16:creationId xmlns:a16="http://schemas.microsoft.com/office/drawing/2014/main" id="{D368A368-7C6F-4661-90BB-098BB72C7F95}"/>
              </a:ext>
            </a:extLst>
          </p:cNvPr>
          <p:cNvSpPr>
            <a:spLocks noGrp="1"/>
          </p:cNvSpPr>
          <p:nvPr>
            <p:ph idx="1"/>
          </p:nvPr>
        </p:nvSpPr>
        <p:spPr>
          <a:xfrm>
            <a:off x="906012" y="1166070"/>
            <a:ext cx="10141400" cy="5505680"/>
          </a:xfrm>
        </p:spPr>
        <p:txBody>
          <a:bodyPr>
            <a:normAutofit/>
          </a:bodyPr>
          <a:lstStyle/>
          <a:p>
            <a:endParaRPr lang="en-US" b="1" dirty="0"/>
          </a:p>
          <a:p>
            <a:r>
              <a:rPr lang="en-US" b="1" dirty="0"/>
              <a:t>Nathan Cooper –</a:t>
            </a:r>
          </a:p>
          <a:p>
            <a:pPr lvl="1"/>
            <a:r>
              <a:rPr lang="en-US" b="1" dirty="0"/>
              <a:t> </a:t>
            </a:r>
            <a:r>
              <a:rPr lang="en-US" b="1" dirty="0">
                <a:hlinkClick r:id="rId2"/>
              </a:rPr>
              <a:t>Nathan.cooper@owasp.org</a:t>
            </a:r>
            <a:r>
              <a:rPr lang="en-US" b="1" dirty="0"/>
              <a:t> </a:t>
            </a:r>
          </a:p>
          <a:p>
            <a:pPr lvl="1"/>
            <a:r>
              <a:rPr lang="en-US" b="1" dirty="0">
                <a:hlinkClick r:id="rId3"/>
              </a:rPr>
              <a:t>https://www.linkedin.com/in/nathan-cooper-35b0782b/</a:t>
            </a:r>
            <a:endParaRPr lang="en-US" b="1" dirty="0"/>
          </a:p>
          <a:p>
            <a:r>
              <a:rPr lang="en-US" sz="2200" b="1" dirty="0"/>
              <a:t>Joe Oriel – </a:t>
            </a:r>
          </a:p>
          <a:p>
            <a:pPr lvl="1"/>
            <a:r>
              <a:rPr lang="en-US" sz="2000" b="1" dirty="0">
                <a:hlinkClick r:id="rId4"/>
              </a:rPr>
              <a:t>Joe.oriel@owasp.org</a:t>
            </a:r>
            <a:endParaRPr lang="en-US" sz="2000" b="1" dirty="0"/>
          </a:p>
          <a:p>
            <a:pPr lvl="1"/>
            <a:r>
              <a:rPr lang="en-US" sz="2000" b="1" dirty="0">
                <a:hlinkClick r:id="rId5"/>
              </a:rPr>
              <a:t>https://www.linkedin.com/in/joseph-oriel-3474a394/</a:t>
            </a:r>
            <a:endParaRPr lang="en-US" sz="2000" b="1" dirty="0"/>
          </a:p>
          <a:p>
            <a:pPr marL="274320" lvl="1" indent="0">
              <a:buNone/>
            </a:pPr>
            <a:endParaRPr lang="en-US" sz="2000" b="1" dirty="0"/>
          </a:p>
          <a:p>
            <a:pPr lvl="1"/>
            <a:r>
              <a:rPr lang="en-US" sz="2000" b="1" dirty="0"/>
              <a:t>Slides</a:t>
            </a:r>
          </a:p>
          <a:p>
            <a:pPr lvl="1"/>
            <a:r>
              <a:rPr lang="en-US" b="1" dirty="0">
                <a:hlinkClick r:id="rId6"/>
              </a:rPr>
              <a:t>https://github.com/outofcontrolnate/Central-Pennsylvania--OWASP</a:t>
            </a:r>
            <a:endParaRPr lang="en-US" b="1" dirty="0"/>
          </a:p>
          <a:p>
            <a:pPr lvl="7"/>
            <a:endParaRPr lang="en-US" b="1" dirty="0"/>
          </a:p>
          <a:p>
            <a:pPr lvl="7"/>
            <a:endParaRPr lang="en-US" b="1" dirty="0"/>
          </a:p>
          <a:p>
            <a:pPr lvl="7"/>
            <a:endParaRPr lang="en-US" b="1" dirty="0"/>
          </a:p>
          <a:p>
            <a:pPr lvl="7"/>
            <a:endParaRPr lang="en-US" b="1" dirty="0"/>
          </a:p>
          <a:p>
            <a:endParaRPr lang="en-US" b="1" dirty="0"/>
          </a:p>
          <a:p>
            <a:pPr marL="0" indent="0">
              <a:lnSpc>
                <a:spcPct val="100000"/>
              </a:lnSpc>
              <a:buNone/>
            </a:pPr>
            <a:endParaRPr lang="en-US" b="1" dirty="0"/>
          </a:p>
          <a:p>
            <a:pPr marL="0" indent="0">
              <a:lnSpc>
                <a:spcPct val="100000"/>
              </a:lnSpc>
              <a:buNone/>
            </a:pPr>
            <a:endParaRPr lang="en-US" b="1" dirty="0"/>
          </a:p>
          <a:p>
            <a:pPr>
              <a:lnSpc>
                <a:spcPct val="100000"/>
              </a:lnSpc>
            </a:pPr>
            <a:endParaRPr lang="en-US" b="1" dirty="0"/>
          </a:p>
          <a:p>
            <a:pPr marL="0" indent="0">
              <a:lnSpc>
                <a:spcPct val="100000"/>
              </a:lnSpc>
              <a:buNone/>
            </a:pPr>
            <a:endParaRPr lang="en-US" b="1" dirty="0"/>
          </a:p>
          <a:p>
            <a:pPr marL="0" indent="0">
              <a:lnSpc>
                <a:spcPct val="100000"/>
              </a:lnSpc>
              <a:buNone/>
            </a:pPr>
            <a:endParaRPr lang="en-US" b="1" dirty="0"/>
          </a:p>
          <a:p>
            <a:pPr marL="0" indent="0">
              <a:lnSpc>
                <a:spcPct val="100000"/>
              </a:lnSpc>
              <a:buNone/>
            </a:pPr>
            <a:endParaRPr lang="en-US" dirty="0"/>
          </a:p>
          <a:p>
            <a:pPr marL="0" indent="0">
              <a:lnSpc>
                <a:spcPct val="100000"/>
              </a:lnSpc>
              <a:buNone/>
            </a:pPr>
            <a:endParaRPr lang="en-US" dirty="0"/>
          </a:p>
        </p:txBody>
      </p:sp>
      <p:pic>
        <p:nvPicPr>
          <p:cNvPr id="1026" name="Picture 2" descr="C:\Users\PC\AppData\Local\Temp\SNAGHTMLadd8333.PNG">
            <a:extLst>
              <a:ext uri="{FF2B5EF4-FFF2-40B4-BE49-F238E27FC236}">
                <a16:creationId xmlns:a16="http://schemas.microsoft.com/office/drawing/2014/main" id="{4523F0F3-68CF-4602-BE5A-CBB6432837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89" y="61170"/>
            <a:ext cx="3057525" cy="110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37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1"/>
          <p:cNvSpPr txBox="1">
            <a:spLocks noGrp="1"/>
          </p:cNvSpPr>
          <p:nvPr>
            <p:ph type="subTitle" idx="4294967295"/>
          </p:nvPr>
        </p:nvSpPr>
        <p:spPr>
          <a:xfrm>
            <a:off x="1524000" y="5181601"/>
            <a:ext cx="9144000" cy="1676399"/>
          </a:xfrm>
          <a:prstGeom prst="rect">
            <a:avLst/>
          </a:prstGeom>
          <a:solidFill>
            <a:srgbClr val="000000">
              <a:alpha val="58039"/>
            </a:srgbClr>
          </a:solidFill>
          <a:ln>
            <a:noFill/>
          </a:ln>
        </p:spPr>
        <p:txBody>
          <a:bodyPr spcFirstLastPara="1" wrap="square" lIns="91425" tIns="91425" rIns="91425" bIns="91425" anchor="t" anchorCtr="0">
            <a:noAutofit/>
          </a:bodyPr>
          <a:lstStyle/>
          <a:p>
            <a:pPr marL="0" indent="0" algn="ctr">
              <a:spcBef>
                <a:spcPts val="0"/>
              </a:spcBef>
              <a:buNone/>
            </a:pPr>
            <a:r>
              <a:rPr lang="en" sz="8500">
                <a:solidFill>
                  <a:srgbClr val="FFFFFF"/>
                </a:solidFill>
                <a:latin typeface="Ubuntu"/>
                <a:ea typeface="Ubuntu"/>
                <a:cs typeface="Ubuntu"/>
                <a:sym typeface="Ubuntu"/>
              </a:rPr>
              <a:t>Show of hands</a:t>
            </a:r>
            <a:endParaRPr/>
          </a:p>
        </p:txBody>
      </p:sp>
    </p:spTree>
    <p:extLst>
      <p:ext uri="{BB962C8B-B14F-4D97-AF65-F5344CB8AC3E}">
        <p14:creationId xmlns:p14="http://schemas.microsoft.com/office/powerpoint/2010/main" val="2593410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04/19/2010" val="LastModified"/>
</p:tagLst>
</file>

<file path=ppt/tags/tag10.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1.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2.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3.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4.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5.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6.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7.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8.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9.xml><?xml version="1.0" encoding="utf-8"?>
<p:tagLst xmlns:a="http://schemas.openxmlformats.org/drawingml/2006/main" xmlns:r="http://schemas.openxmlformats.org/officeDocument/2006/relationships" xmlns:p="http://schemas.openxmlformats.org/presentationml/2006/main">
  <p:tag name="11/13/2009" val="LastModified"/>
</p:tagLst>
</file>

<file path=ppt/tags/tag2.xml><?xml version="1.0" encoding="utf-8"?>
<p:tagLst xmlns:a="http://schemas.openxmlformats.org/drawingml/2006/main" xmlns:r="http://schemas.openxmlformats.org/officeDocument/2006/relationships" xmlns:p="http://schemas.openxmlformats.org/presentationml/2006/main">
  <p:tag name="EMPTYTAG" val="EmptyTag"/>
  <p:tag name="04/16/2010" val="LastModified"/>
</p:tagLst>
</file>

<file path=ppt/tags/tag3.xml><?xml version="1.0" encoding="utf-8"?>
<p:tagLst xmlns:a="http://schemas.openxmlformats.org/drawingml/2006/main" xmlns:r="http://schemas.openxmlformats.org/officeDocument/2006/relationships" xmlns:p="http://schemas.openxmlformats.org/presentationml/2006/main">
  <p:tag name="04/16/2010" val="LastModified"/>
</p:tagLst>
</file>

<file path=ppt/tags/tag4.xml><?xml version="1.0" encoding="utf-8"?>
<p:tagLst xmlns:a="http://schemas.openxmlformats.org/drawingml/2006/main" xmlns:r="http://schemas.openxmlformats.org/officeDocument/2006/relationships" xmlns:p="http://schemas.openxmlformats.org/presentationml/2006/main">
  <p:tag name="04/16/2010" val="LastModified"/>
</p:tagLst>
</file>

<file path=ppt/tags/tag5.xml><?xml version="1.0" encoding="utf-8"?>
<p:tagLst xmlns:a="http://schemas.openxmlformats.org/drawingml/2006/main" xmlns:r="http://schemas.openxmlformats.org/officeDocument/2006/relationships" xmlns:p="http://schemas.openxmlformats.org/presentationml/2006/main">
  <p:tag name="04/16/2010" val="LastModified"/>
</p:tagLst>
</file>

<file path=ppt/tags/tag6.xml><?xml version="1.0" encoding="utf-8"?>
<p:tagLst xmlns:a="http://schemas.openxmlformats.org/drawingml/2006/main" xmlns:r="http://schemas.openxmlformats.org/officeDocument/2006/relationships" xmlns:p="http://schemas.openxmlformats.org/presentationml/2006/main">
  <p:tag name="04/16/2010" val="LastModified"/>
</p:tagLst>
</file>

<file path=ppt/tags/tag7.xml><?xml version="1.0" encoding="utf-8"?>
<p:tagLst xmlns:a="http://schemas.openxmlformats.org/drawingml/2006/main" xmlns:r="http://schemas.openxmlformats.org/officeDocument/2006/relationships" xmlns:p="http://schemas.openxmlformats.org/presentationml/2006/main">
  <p:tag name="04/16/2010" val="LastModified"/>
</p:tagLst>
</file>

<file path=ppt/tags/tag8.xml><?xml version="1.0" encoding="utf-8"?>
<p:tagLst xmlns:a="http://schemas.openxmlformats.org/drawingml/2006/main" xmlns:r="http://schemas.openxmlformats.org/officeDocument/2006/relationships" xmlns:p="http://schemas.openxmlformats.org/presentationml/2006/main">
  <p:tag name="04/16/2010" val="LastModified"/>
</p:tagLst>
</file>

<file path=ppt/tags/tag9.xml><?xml version="1.0" encoding="utf-8"?>
<p:tagLst xmlns:a="http://schemas.openxmlformats.org/drawingml/2006/main" xmlns:r="http://schemas.openxmlformats.org/officeDocument/2006/relationships" xmlns:p="http://schemas.openxmlformats.org/presentationml/2006/main">
  <p:tag name="04/16/2010" val="LastModified"/>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Custom Theme">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1498</TotalTime>
  <Words>3991</Words>
  <Application>Microsoft Office PowerPoint</Application>
  <PresentationFormat>Widescreen</PresentationFormat>
  <Paragraphs>698</Paragraphs>
  <Slides>82</Slides>
  <Notes>36</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82</vt:i4>
      </vt:variant>
    </vt:vector>
  </HeadingPairs>
  <TitlesOfParts>
    <vt:vector size="93" baseType="lpstr">
      <vt:lpstr>ＭＳ Ｐゴシック</vt:lpstr>
      <vt:lpstr>Arial</vt:lpstr>
      <vt:lpstr>Calibri</vt:lpstr>
      <vt:lpstr>Courier New</vt:lpstr>
      <vt:lpstr>Georgia</vt:lpstr>
      <vt:lpstr>Trebuchet MS</vt:lpstr>
      <vt:lpstr>Ubuntu</vt:lpstr>
      <vt:lpstr>Wingdings</vt:lpstr>
      <vt:lpstr>Wood Type</vt:lpstr>
      <vt:lpstr>Custom Theme</vt:lpstr>
      <vt:lpstr>Office Theme</vt:lpstr>
      <vt:lpstr>OWASP - Central Pennsylvania</vt:lpstr>
      <vt:lpstr>Admin notes</vt:lpstr>
      <vt:lpstr>Today’s Agenda</vt:lpstr>
      <vt:lpstr>WHOAMI – Nathan Cooper</vt:lpstr>
      <vt:lpstr>WHOAMI – Joe oriel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2018 Global Board of Directors</vt:lpstr>
      <vt:lpstr>OWASP Membership</vt:lpstr>
      <vt:lpstr>OWASP EMAIL List</vt:lpstr>
      <vt:lpstr>OWASP Projects – Flag ship</vt:lpstr>
      <vt:lpstr>Why we started the chapter</vt:lpstr>
      <vt:lpstr>Chapter Goals - Future</vt:lpstr>
      <vt:lpstr>Bug Bounty Programs</vt:lpstr>
      <vt:lpstr>PowerPoint Presentation</vt:lpstr>
      <vt:lpstr>About the OWASP Top 10</vt:lpstr>
      <vt:lpstr>OWASP Top Ten (2017 Edition)</vt:lpstr>
      <vt:lpstr>Vulnerabilities By Industry</vt:lpstr>
      <vt:lpstr>Vulnerabilities By Industry</vt:lpstr>
      <vt:lpstr>PowerPoint Presentation</vt:lpstr>
      <vt:lpstr>Risks</vt:lpstr>
      <vt:lpstr>OWASP Top 10 Risk Rating Methodology</vt:lpstr>
      <vt:lpstr>Top 10 Risk Factor Summary</vt:lpstr>
      <vt:lpstr>Mapping from 2013 to 2017 Top 10</vt:lpstr>
      <vt:lpstr>2017-A1 – Injection</vt:lpstr>
      <vt:lpstr>2017-A2 – Broken Authentication</vt:lpstr>
      <vt:lpstr>2017-A3 – Sensitive Data Exposure</vt:lpstr>
      <vt:lpstr>2017-A4 – XML External Entities (XXE)</vt:lpstr>
      <vt:lpstr>2017-A5 – Broken Access Control</vt:lpstr>
      <vt:lpstr>2017-A6 – Security Misconfigurations</vt:lpstr>
      <vt:lpstr>2017-A7 – Cross-Site Scripting (XSS)</vt:lpstr>
      <vt:lpstr>2017-A8 – Insecure Deserialization</vt:lpstr>
      <vt:lpstr>2017-A9-Using Components with Known Vulnerabilities</vt:lpstr>
      <vt:lpstr>2017-A9-Insufficient Logging &amp; Monitoring</vt:lpstr>
      <vt:lpstr> OWASP Top-10 2017 </vt:lpstr>
      <vt:lpstr>XSS – Cross site Scripting</vt:lpstr>
      <vt:lpstr>XSS – Cross site Scripting</vt:lpstr>
      <vt:lpstr>XSS – What is xss</vt:lpstr>
      <vt:lpstr>XSS – Types</vt:lpstr>
      <vt:lpstr>XSS – Types – Reflective</vt:lpstr>
      <vt:lpstr>XSS – Types – Stored</vt:lpstr>
      <vt:lpstr>XSS – Types – DOM</vt:lpstr>
      <vt:lpstr>XSS – Reflective </vt:lpstr>
      <vt:lpstr>XSS – Reflective - Encoding </vt:lpstr>
      <vt:lpstr>XSS – Discovery </vt:lpstr>
      <vt:lpstr>XSS – Injection points </vt:lpstr>
      <vt:lpstr>XSS – Injection points </vt:lpstr>
      <vt:lpstr>XSS – Injection points </vt:lpstr>
      <vt:lpstr>XSS – Injection points </vt:lpstr>
      <vt:lpstr>XSS – Reflective - Start Slow </vt:lpstr>
      <vt:lpstr>XSS – Types – Reflective</vt:lpstr>
      <vt:lpstr>XSS – Types – Reflective</vt:lpstr>
      <vt:lpstr>XSS – Types – Reflective</vt:lpstr>
      <vt:lpstr>XSS – Types – Reflective</vt:lpstr>
      <vt:lpstr>XSS – Types – Reflective</vt:lpstr>
      <vt:lpstr>XSS – Types – Reflective</vt:lpstr>
      <vt:lpstr>XSS – Types – Reflective</vt:lpstr>
      <vt:lpstr>XSS – Types – Reflective</vt:lpstr>
      <vt:lpstr>XSS – Types – Reflective</vt:lpstr>
      <vt:lpstr>XSS – Prevent</vt:lpstr>
      <vt:lpstr>XSS – Types – Reflective</vt:lpstr>
      <vt:lpstr>XSS - </vt:lpstr>
      <vt:lpstr>XSS – Defenses</vt:lpstr>
      <vt:lpstr>XSS – Practice</vt:lpstr>
      <vt:lpstr>Web Hacking – Training - Paid</vt:lpstr>
      <vt:lpstr>Web hacking – Training - FREE</vt:lpstr>
      <vt:lpstr>Books</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Central PA OWASP Chapter</dc:title>
  <dc:creator>Nathan Cooper</dc:creator>
  <cp:lastModifiedBy>Nathan Cooper</cp:lastModifiedBy>
  <cp:revision>105</cp:revision>
  <dcterms:created xsi:type="dcterms:W3CDTF">2018-11-22T11:28:30Z</dcterms:created>
  <dcterms:modified xsi:type="dcterms:W3CDTF">2018-12-09T00:01:50Z</dcterms:modified>
</cp:coreProperties>
</file>